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73" r:id="rId5"/>
    <p:sldId id="274" r:id="rId6"/>
    <p:sldId id="267" r:id="rId7"/>
    <p:sldId id="268" r:id="rId8"/>
    <p:sldId id="277" r:id="rId9"/>
    <p:sldId id="278" r:id="rId10"/>
    <p:sldId id="279" r:id="rId11"/>
    <p:sldId id="280" r:id="rId12"/>
    <p:sldId id="281" r:id="rId13"/>
    <p:sldId id="282" r:id="rId14"/>
  </p:sldIdLst>
  <p:sldSz cx="9144000" cy="6858000" type="screen4x3"/>
  <p:notesSz cx="6797675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E8332-D032-42C0-BD11-B1B7DC62DD6B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274A8C-F130-4580-880D-C96E7B47F31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90C7AD-57F0-46DC-8C0E-695954AF276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C5F7C8-3089-4E52-84F3-96624EBA49B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8D4EEE-2A3B-4364-AA4B-80761DDD648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CC31-3C0E-446F-9D35-094CC85C04D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2388DB-BBA4-426F-ACDC-6B35EDB91CC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E973E-F10A-4BB0-9CCA-22064FDB8F25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DB2F50-0C01-49BD-872D-30B3FC6089F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97B206-E90E-4A1A-BFCB-E155E6741E9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E25A5-977E-42B7-A17F-7CC954E7D1E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pitchFamily="34" charset="0"/>
              </a:defRPr>
            </a:lvl1pPr>
          </a:lstStyle>
          <a:p>
            <a:fld id="{2F211E63-2FA2-4F63-A1E2-ADEE6A2119B7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ducation/events/2012/documents/esl-peschner_en.pdf" TargetMode="External"/><Relationship Id="rId2" Type="http://schemas.openxmlformats.org/officeDocument/2006/relationships/hyperlink" Target="http://www.bildungsketten.de/de/235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z="4000" b="1" smtClean="0">
                <a:ea typeface="ＭＳ Ｐゴシック" pitchFamily="34" charset="-128"/>
              </a:rPr>
              <a:t>Education Schemes as an Integration Tool  </a:t>
            </a:r>
            <a:br>
              <a:rPr lang="de-DE" sz="4000" b="1" smtClean="0">
                <a:ea typeface="ＭＳ Ｐゴシック" pitchFamily="34" charset="-128"/>
              </a:rPr>
            </a:br>
            <a:endParaRPr lang="de-DE" sz="4000" b="1" smtClean="0">
              <a:ea typeface="ＭＳ Ｐゴシック" pitchFamily="34" charset="-128"/>
            </a:endParaRP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6763"/>
          </a:xfrm>
        </p:spPr>
        <p:txBody>
          <a:bodyPr/>
          <a:lstStyle/>
          <a:p>
            <a:pPr eaLnBrk="1" hangingPunct="1"/>
            <a:r>
              <a:rPr lang="de-DE" b="1" smtClean="0">
                <a:ea typeface="ＭＳ Ｐゴシック" pitchFamily="34" charset="-128"/>
              </a:rPr>
              <a:t>A European Comparison</a:t>
            </a:r>
          </a:p>
        </p:txBody>
      </p:sp>
      <p:pic>
        <p:nvPicPr>
          <p:cNvPr id="13315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9913" y="61753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620713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549275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Textfeld 7"/>
          <p:cNvSpPr txBox="1">
            <a:spLocks noChangeArrowheads="1"/>
          </p:cNvSpPr>
          <p:nvPr/>
        </p:nvSpPr>
        <p:spPr bwMode="auto">
          <a:xfrm>
            <a:off x="1835150" y="6092825"/>
            <a:ext cx="6121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000" b="1"/>
              <a:t>Transnational Meeting in Geel/Belgium from 02/03/2015 – 06/03/2015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600" smtClean="0">
                <a:ea typeface="ＭＳ Ｐゴシック" pitchFamily="34" charset="-128"/>
              </a:rPr>
              <a:t>National Level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b="1" smtClean="0">
                <a:ea typeface="ＭＳ Ｐゴシック" pitchFamily="34" charset="-128"/>
              </a:rPr>
              <a:t>Effects: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 typeface="Symbol" pitchFamily="18" charset="2"/>
              <a:buChar char="-"/>
            </a:pPr>
            <a:r>
              <a:rPr lang="en-GB" sz="2800" smtClean="0">
                <a:ea typeface="ＭＳ Ｐゴシック" pitchFamily="34" charset="-128"/>
              </a:rPr>
              <a:t>Frustration</a:t>
            </a:r>
          </a:p>
          <a:p>
            <a:pPr marL="0" indent="0">
              <a:lnSpc>
                <a:spcPct val="80000"/>
              </a:lnSpc>
              <a:buFont typeface="Symbol" pitchFamily="18" charset="2"/>
              <a:buChar char="-"/>
            </a:pPr>
            <a:r>
              <a:rPr lang="en-GB" sz="2800" smtClean="0">
                <a:ea typeface="ＭＳ Ｐゴシック" pitchFamily="34" charset="-128"/>
              </a:rPr>
              <a:t>Dependence</a:t>
            </a:r>
          </a:p>
          <a:p>
            <a:pPr marL="0" indent="0">
              <a:lnSpc>
                <a:spcPct val="80000"/>
              </a:lnSpc>
              <a:buFont typeface="Symbol" pitchFamily="18" charset="2"/>
              <a:buChar char="-"/>
            </a:pPr>
            <a:r>
              <a:rPr lang="en-GB" altLang="de-DE" sz="2800" smtClean="0">
                <a:ea typeface="ＭＳ Ｐゴシック" pitchFamily="34" charset="-128"/>
              </a:rPr>
              <a:t>“</a:t>
            </a:r>
            <a:r>
              <a:rPr lang="en-GB" altLang="ja-JP" sz="2800" smtClean="0">
                <a:ea typeface="ＭＳ Ｐゴシック" pitchFamily="34" charset="-128"/>
              </a:rPr>
              <a:t>Maßnahmenkarrieren</a:t>
            </a:r>
            <a:r>
              <a:rPr lang="en-GB" altLang="de-DE" sz="2800" smtClean="0">
                <a:ea typeface="ＭＳ Ｐゴシック" pitchFamily="34" charset="-128"/>
              </a:rPr>
              <a:t>”</a:t>
            </a:r>
            <a:r>
              <a:rPr lang="en-GB" altLang="ja-JP" sz="2800" smtClean="0">
                <a:ea typeface="ＭＳ Ｐゴシック" pitchFamily="34" charset="-128"/>
              </a:rPr>
              <a:t> (</a:t>
            </a:r>
            <a:r>
              <a:rPr lang="en-GB" altLang="de-DE" sz="2800" smtClean="0">
                <a:ea typeface="ＭＳ Ｐゴシック" pitchFamily="34" charset="-128"/>
              </a:rPr>
              <a:t>“</a:t>
            </a:r>
            <a:r>
              <a:rPr lang="en-GB" altLang="ja-JP" sz="2800" smtClean="0">
                <a:ea typeface="ＭＳ Ｐゴシック" pitchFamily="34" charset="-128"/>
              </a:rPr>
              <a:t>Measures careers</a:t>
            </a:r>
            <a:r>
              <a:rPr lang="en-GB" altLang="de-DE" sz="2800" smtClean="0">
                <a:ea typeface="ＭＳ Ｐゴシック" pitchFamily="34" charset="-128"/>
              </a:rPr>
              <a:t>”</a:t>
            </a:r>
            <a:r>
              <a:rPr lang="en-GB" altLang="ja-JP" sz="2800" smtClean="0">
                <a:ea typeface="ＭＳ Ｐゴシック" pitchFamily="34" charset="-128"/>
              </a:rPr>
              <a:t>)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800" smtClean="0">
              <a:ea typeface="ＭＳ Ｐゴシック" pitchFamily="34" charset="-128"/>
            </a:endParaRPr>
          </a:p>
        </p:txBody>
      </p:sp>
      <p:pic>
        <p:nvPicPr>
          <p:cNvPr id="22531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600" smtClean="0">
                <a:ea typeface="ＭＳ Ｐゴシック" pitchFamily="34" charset="-128"/>
              </a:rPr>
              <a:t>National Level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b="1" smtClean="0">
                <a:ea typeface="ＭＳ Ｐゴシック" pitchFamily="34" charset="-128"/>
              </a:rPr>
              <a:t>Good Practice: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altLang="de-DE" sz="2800" smtClean="0">
                <a:ea typeface="ＭＳ Ｐゴシック" pitchFamily="34" charset="-128"/>
              </a:rPr>
              <a:t>Initiative “Bildungsketten” (“Education Chains”)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de-DE" altLang="de-DE" sz="2800" smtClean="0">
              <a:ea typeface="ＭＳ Ｐゴシック" pitchFamily="34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de-DE" altLang="de-DE" sz="2800" smtClean="0">
                <a:ea typeface="ＭＳ Ｐゴシック" pitchFamily="34" charset="-128"/>
              </a:rPr>
              <a:t>Central: Personal Contact for the transition from school to work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de-DE" altLang="de-DE" sz="2800" smtClean="0">
                <a:ea typeface="ＭＳ Ｐゴシック" pitchFamily="34" charset="-128"/>
              </a:rPr>
              <a:t>(„Bildungseinstiegsbegleitung“)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de-DE" altLang="de-DE" sz="28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800" b="1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8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800" smtClean="0">
              <a:ea typeface="ＭＳ Ｐゴシック" pitchFamily="34" charset="-128"/>
            </a:endParaRPr>
          </a:p>
        </p:txBody>
      </p:sp>
      <p:pic>
        <p:nvPicPr>
          <p:cNvPr id="23555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600" smtClean="0">
                <a:ea typeface="ＭＳ Ｐゴシック" pitchFamily="34" charset="-128"/>
              </a:rPr>
              <a:t>National Level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r>
              <a:rPr lang="en-GB" b="1" smtClean="0">
                <a:ea typeface="ＭＳ Ｐゴシック" pitchFamily="34" charset="-128"/>
              </a:rPr>
              <a:t>More informations:</a:t>
            </a: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r>
              <a:rPr lang="de-DE" smtClean="0">
                <a:ea typeface="ＭＳ Ｐゴシック" pitchFamily="34" charset="-128"/>
                <a:hlinkClick r:id="rId2"/>
              </a:rPr>
              <a:t>http://www.bildungsketten.de/de/235.php</a:t>
            </a:r>
            <a:endParaRPr lang="de-DE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de-DE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r>
              <a:rPr lang="de-DE" smtClean="0">
                <a:ea typeface="ＭＳ Ｐゴシック" pitchFamily="34" charset="-128"/>
              </a:rPr>
              <a:t>English:</a:t>
            </a: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r>
              <a:rPr lang="de-DE" smtClean="0">
                <a:ea typeface="ＭＳ Ｐゴシック" pitchFamily="34" charset="-128"/>
                <a:hlinkClick r:id="rId3"/>
              </a:rPr>
              <a:t>http://ec.europa.eu/education/events/2012/documents/esl-peschner_en.pdf</a:t>
            </a:r>
            <a:endParaRPr lang="de-DE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de-DE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de-DE" smtClean="0">
              <a:ea typeface="ＭＳ Ｐゴシック" pitchFamily="34" charset="-128"/>
            </a:endParaRPr>
          </a:p>
        </p:txBody>
      </p:sp>
      <p:pic>
        <p:nvPicPr>
          <p:cNvPr id="24579" name="Bild 1" descr="BWK_rgb_po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Bild 10" descr="LL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6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endParaRPr lang="de-DE" sz="3600" smtClean="0">
              <a:ea typeface="ＭＳ Ｐゴシック" pitchFamily="34" charset="-128"/>
            </a:endParaRP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85725" indent="0" eaLnBrk="1" hangingPunct="1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85725" indent="0" algn="ctr" eaLnBrk="1" hangingPunct="1">
              <a:lnSpc>
                <a:spcPct val="80000"/>
              </a:lnSpc>
              <a:buFontTx/>
              <a:buNone/>
            </a:pPr>
            <a:r>
              <a:rPr lang="en-GB" sz="3600" b="1" smtClean="0">
                <a:ea typeface="ＭＳ Ｐゴシック" pitchFamily="34" charset="-128"/>
              </a:rPr>
              <a:t>Thank you!</a:t>
            </a:r>
          </a:p>
        </p:txBody>
      </p:sp>
      <p:pic>
        <p:nvPicPr>
          <p:cNvPr id="25603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439863"/>
          </a:xfrm>
        </p:spPr>
        <p:txBody>
          <a:bodyPr/>
          <a:lstStyle/>
          <a:p>
            <a:pPr eaLnBrk="1" hangingPunct="1"/>
            <a:endParaRPr lang="de-DE" smtClean="0">
              <a:ea typeface="ＭＳ Ｐゴシック" pitchFamily="34" charset="-128"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b="1" smtClean="0">
                <a:ea typeface="ＭＳ Ｐゴシック" pitchFamily="34" charset="-128"/>
              </a:rPr>
              <a:t>Policy Advices 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mtClean="0">
              <a:ea typeface="ＭＳ Ｐゴシック" pitchFamily="34" charset="-128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mtClean="0">
                <a:ea typeface="ＭＳ Ｐゴシック" pitchFamily="34" charset="-128"/>
              </a:rPr>
              <a:t>Adressed to the organisational level of policy making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de-DE" smtClean="0">
              <a:ea typeface="ＭＳ Ｐゴシック" pitchFamily="34" charset="-128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de-DE" sz="2000" smtClean="0">
                <a:ea typeface="ＭＳ Ｐゴシック" pitchFamily="34" charset="-128"/>
              </a:rPr>
              <a:t>U.J.Schulte</a:t>
            </a:r>
            <a:endParaRPr lang="en-US" sz="2000" smtClean="0">
              <a:ea typeface="ＭＳ Ｐゴシック" pitchFamily="34" charset="-128"/>
            </a:endParaRPr>
          </a:p>
        </p:txBody>
      </p:sp>
      <p:pic>
        <p:nvPicPr>
          <p:cNvPr id="14339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6308725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GB" sz="4000" b="1" u="sng" smtClean="0">
                <a:ea typeface="ＭＳ Ｐゴシック" pitchFamily="34" charset="-128"/>
              </a:rPr>
              <a:t>A. Problem :</a:t>
            </a:r>
            <a:r>
              <a:rPr lang="en-GB" sz="5400" b="1" u="sng" smtClean="0">
                <a:ea typeface="ＭＳ Ｐゴシック" pitchFamily="34" charset="-128"/>
              </a:rPr>
              <a:t> </a:t>
            </a:r>
            <a:endParaRPr lang="de-DE" sz="5400" smtClean="0">
              <a:ea typeface="ＭＳ Ｐゴシック" pitchFamily="34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 marL="0" indent="0"/>
            <a:r>
              <a:rPr lang="en-GB" sz="2400" smtClean="0">
                <a:ea typeface="ＭＳ Ｐゴシック" pitchFamily="34" charset="-128"/>
              </a:rPr>
              <a:t> Companies with a migration background are still significantly less involved in professional training than </a:t>
            </a:r>
            <a:r>
              <a:rPr lang="en-GB" altLang="de-DE" sz="2400" smtClean="0">
                <a:ea typeface="ＭＳ Ｐゴシック" pitchFamily="34" charset="-128"/>
              </a:rPr>
              <a:t>“</a:t>
            </a:r>
            <a:r>
              <a:rPr lang="en-GB" sz="2400" smtClean="0">
                <a:ea typeface="ＭＳ Ｐゴシック" pitchFamily="34" charset="-128"/>
              </a:rPr>
              <a:t>german" companies. The reasons for this are manifold. But one obstacle can be, however, in all years continuously and significantly determined: </a:t>
            </a:r>
          </a:p>
          <a:p>
            <a:pPr marL="0" indent="0"/>
            <a:endParaRPr lang="en-GB" sz="2400" smtClean="0">
              <a:ea typeface="ＭＳ Ｐゴシック" pitchFamily="34" charset="-128"/>
            </a:endParaRPr>
          </a:p>
          <a:p>
            <a:pPr marL="0" indent="0">
              <a:buFontTx/>
              <a:buNone/>
            </a:pPr>
            <a:r>
              <a:rPr lang="en-GB" sz="2400" smtClean="0">
                <a:ea typeface="ＭＳ Ｐゴシック" pitchFamily="34" charset="-128"/>
              </a:rPr>
              <a:t>The barriers to get in contact to "relevant bodies", the relevant institutions, are high, partially insurmountable.</a:t>
            </a:r>
            <a:r>
              <a:rPr lang="en-GB" smtClean="0">
                <a:ea typeface="ＭＳ Ｐゴシック" pitchFamily="34" charset="-128"/>
              </a:rPr>
              <a:t> </a:t>
            </a:r>
            <a:endParaRPr lang="de-DE" smtClean="0">
              <a:ea typeface="ＭＳ Ｐゴシック" pitchFamily="34" charset="-128"/>
            </a:endParaRPr>
          </a:p>
        </p:txBody>
      </p:sp>
      <p:pic>
        <p:nvPicPr>
          <p:cNvPr id="15363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5876925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4800" smtClean="0">
                <a:ea typeface="ＭＳ Ｐゴシック" pitchFamily="34" charset="-128"/>
              </a:rPr>
              <a:t>Items:</a:t>
            </a:r>
            <a:endParaRPr lang="de-DE" sz="4800" smtClean="0">
              <a:ea typeface="ＭＳ Ｐゴシック" pitchFamily="34" charset="-128"/>
            </a:endParaRP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 The barriers consist almost exclusively for companies with immigrant background. </a:t>
            </a:r>
            <a:endParaRPr lang="de-DE" sz="2000" smtClean="0">
              <a:ea typeface="ＭＳ Ｐゴシック" pitchFamily="34" charset="-128"/>
            </a:endParaRPr>
          </a:p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 This is independent of whether the Relevant Bodies are formal indispensable for the application of a vocational training opportunity, or whether they are merely advisory. Also placement services (matching)</a:t>
            </a:r>
            <a:r>
              <a:rPr lang="de-DE" sz="2000" smtClean="0">
                <a:ea typeface="ＭＳ Ｐゴシック" pitchFamily="34" charset="-128"/>
              </a:rPr>
              <a:t> </a:t>
            </a:r>
            <a:r>
              <a:rPr lang="en-GB" sz="2000" smtClean="0">
                <a:ea typeface="ＭＳ Ｐゴシック" pitchFamily="34" charset="-128"/>
              </a:rPr>
              <a:t>are not used.</a:t>
            </a:r>
            <a:r>
              <a:rPr lang="en-GB" smtClean="0">
                <a:ea typeface="ＭＳ Ｐゴシック" pitchFamily="34" charset="-128"/>
              </a:rPr>
              <a:t> </a:t>
            </a:r>
            <a:endParaRPr lang="de-DE" smtClean="0">
              <a:ea typeface="ＭＳ Ｐゴシック" pitchFamily="34" charset="-128"/>
            </a:endParaRPr>
          </a:p>
        </p:txBody>
      </p:sp>
      <p:pic>
        <p:nvPicPr>
          <p:cNvPr id="16387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endParaRPr lang="de-DE" sz="4800" smtClean="0">
              <a:ea typeface="ＭＳ Ｐゴシック" pitchFamily="34" charset="-128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There is almost no awareness among the competent authorities and relevant bodies at the operational</a:t>
            </a:r>
          </a:p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Relevant are particularly the </a:t>
            </a:r>
            <a:r>
              <a:rPr lang="en-GB" altLang="de-DE" sz="2000" smtClean="0">
                <a:ea typeface="ＭＳ Ｐゴシック" pitchFamily="34" charset="-128"/>
              </a:rPr>
              <a:t>‘</a:t>
            </a:r>
            <a:r>
              <a:rPr lang="en-GB" sz="2000" smtClean="0">
                <a:ea typeface="ＭＳ Ｐゴシック" pitchFamily="34" charset="-128"/>
              </a:rPr>
              <a:t>employer service agencies</a:t>
            </a:r>
            <a:r>
              <a:rPr lang="en-GB" altLang="de-DE" sz="2000" smtClean="0">
                <a:ea typeface="ＭＳ Ｐゴシック" pitchFamily="34" charset="-128"/>
              </a:rPr>
              <a:t>’</a:t>
            </a:r>
            <a:r>
              <a:rPr lang="en-GB" sz="2000" smtClean="0">
                <a:ea typeface="ＭＳ Ｐゴシック" pitchFamily="34" charset="-128"/>
              </a:rPr>
              <a:t> and the chambers. </a:t>
            </a:r>
          </a:p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Structurally, in the sense of the Rules of Procedure, there is usually nothing that could be described as discrimination against our target group. </a:t>
            </a:r>
          </a:p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We see the personal characteristics and attitudes of the employees as one of the reasons for the difficulties. </a:t>
            </a:r>
          </a:p>
          <a:p>
            <a:pPr marL="85725" indent="-3175">
              <a:tabLst>
                <a:tab pos="450850" algn="l"/>
              </a:tabLst>
            </a:pPr>
            <a:r>
              <a:rPr lang="en-GB" sz="2000" smtClean="0">
                <a:ea typeface="ＭＳ Ｐゴシック" pitchFamily="34" charset="-128"/>
              </a:rPr>
              <a:t>As a result only 14 % of the companies with migration background offer professional trainings. </a:t>
            </a:r>
            <a:endParaRPr lang="de-DE" sz="2000" smtClean="0">
              <a:ea typeface="ＭＳ Ｐゴシック" pitchFamily="34" charset="-128"/>
            </a:endParaRPr>
          </a:p>
        </p:txBody>
      </p:sp>
      <p:pic>
        <p:nvPicPr>
          <p:cNvPr id="17411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59499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5876925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4000" b="1" u="sng" smtClean="0">
                <a:ea typeface="ＭＳ Ｐゴシック" pitchFamily="34" charset="-128"/>
              </a:rPr>
              <a:t>B. Approach</a:t>
            </a:r>
            <a:endParaRPr lang="de-DE" sz="4000" smtClean="0">
              <a:ea typeface="ＭＳ Ｐゴシック" pitchFamily="34" charset="-128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695325" indent="-609600">
              <a:buFontTx/>
              <a:buAutoNum type="alphaLcParenR"/>
            </a:pPr>
            <a:r>
              <a:rPr lang="en-GB" sz="2400" smtClean="0">
                <a:ea typeface="ＭＳ Ｐゴシック" pitchFamily="34" charset="-128"/>
              </a:rPr>
              <a:t>Chairmen and women (in sense of umpire) for MMH companies in the competent bodies as an obligation </a:t>
            </a:r>
          </a:p>
          <a:p>
            <a:pPr marL="695325" indent="-609600">
              <a:buFontTx/>
              <a:buAutoNum type="alphaLcParenR"/>
            </a:pPr>
            <a:endParaRPr lang="en-GB" sz="2400" smtClean="0">
              <a:ea typeface="ＭＳ Ｐゴシック" pitchFamily="34" charset="-128"/>
            </a:endParaRPr>
          </a:p>
          <a:p>
            <a:pPr marL="695325" indent="-609600">
              <a:buFontTx/>
              <a:buNone/>
            </a:pPr>
            <a:r>
              <a:rPr lang="en-GB" sz="2400" smtClean="0">
                <a:ea typeface="ＭＳ Ｐゴシック" pitchFamily="34" charset="-128"/>
              </a:rPr>
              <a:t>b) 	Standardized seminars on culturally sensitive counseling for all employees of the competent authorities. Regularly.</a:t>
            </a:r>
            <a:r>
              <a:rPr lang="en-GB" smtClean="0">
                <a:ea typeface="ＭＳ Ｐゴシック" pitchFamily="34" charset="-128"/>
              </a:rPr>
              <a:t> </a:t>
            </a:r>
          </a:p>
          <a:p>
            <a:pPr marL="695325" indent="-609600">
              <a:buFontTx/>
              <a:buNone/>
            </a:pPr>
            <a:endParaRPr lang="en-GB" smtClean="0">
              <a:ea typeface="ＭＳ Ｐゴシック" pitchFamily="34" charset="-128"/>
            </a:endParaRPr>
          </a:p>
        </p:txBody>
      </p:sp>
      <p:pic>
        <p:nvPicPr>
          <p:cNvPr id="18435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de-DE" sz="4800" smtClean="0">
                <a:ea typeface="ＭＳ Ｐゴシック" pitchFamily="34" charset="-128"/>
              </a:rPr>
              <a:t>a.Chairmen/-women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marL="85725" indent="0"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All Chambers and Jobcenters / Employment Agencies should be required to use Chairmen and -women, that handle and solve culturally sensitive irritation fields</a:t>
            </a:r>
          </a:p>
          <a:p>
            <a:pPr marL="85725" indent="0"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They shell not handle parent tasks such as integration, welcoming culture, gender, etc. </a:t>
            </a:r>
          </a:p>
          <a:p>
            <a:pPr marL="85725" indent="0"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This shell ensure at the organizations offer at this level a barrier free access for all cultures</a:t>
            </a:r>
            <a:r>
              <a:rPr lang="de-DE" smtClean="0">
                <a:ea typeface="ＭＳ Ｐゴシック" pitchFamily="34" charset="-128"/>
              </a:rPr>
              <a:t> </a:t>
            </a:r>
            <a:endParaRPr lang="en-GB" smtClean="0">
              <a:ea typeface="ＭＳ Ｐゴシック" pitchFamily="34" charset="-128"/>
            </a:endParaRPr>
          </a:p>
        </p:txBody>
      </p:sp>
      <p:pic>
        <p:nvPicPr>
          <p:cNvPr id="19459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6165850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092825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de-DE" sz="3600" smtClean="0">
                <a:ea typeface="ＭＳ Ｐゴシック" pitchFamily="34" charset="-128"/>
              </a:rPr>
              <a:t>b.Binding Cultural Sensitive Seminars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Not each employee can be competent in all cultural facets. 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A "Please understand that I do not know much about your culture, please tell me if I behave badly incorrect", could be the first to approach a big step. 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Requires openness to other cultures, the sensitivity to the situation, self-reflection and self-confidence. 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All this should be given by impulse seminars, which are binding for all employees who work in the competent authorities. 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0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2000" smtClean="0">
                <a:ea typeface="ＭＳ Ｐゴシック" pitchFamily="34" charset="-128"/>
              </a:rPr>
              <a:t>The seminars should be structured in modular each on each other. The first two modules are to be mandatory, all other voluntary.</a:t>
            </a:r>
          </a:p>
        </p:txBody>
      </p:sp>
      <p:pic>
        <p:nvPicPr>
          <p:cNvPr id="20483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z="3600" smtClean="0">
                <a:ea typeface="ＭＳ Ｐゴシック" pitchFamily="34" charset="-128"/>
              </a:rPr>
              <a:t>National Level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</a:pPr>
            <a:endParaRPr lang="en-GB" b="1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b="1" smtClean="0">
                <a:ea typeface="ＭＳ Ｐゴシック" pitchFamily="34" charset="-128"/>
              </a:rPr>
              <a:t>Problem: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GB" sz="2800" smtClean="0">
              <a:ea typeface="ＭＳ Ｐゴシック" pitchFamily="34" charset="-128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2800" smtClean="0">
                <a:ea typeface="ＭＳ Ｐゴシック" pitchFamily="34" charset="-128"/>
              </a:rPr>
              <a:t>Young people who are going through a variety of measures, which are not related.</a:t>
            </a:r>
          </a:p>
        </p:txBody>
      </p:sp>
      <p:pic>
        <p:nvPicPr>
          <p:cNvPr id="21507" name="Bild 1" descr="BWK_rgb_p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6237288"/>
            <a:ext cx="25939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Bild 10" descr="LL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6165850"/>
            <a:ext cx="1752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510</Words>
  <Application>Microsoft Office PowerPoint</Application>
  <PresentationFormat>Bildschirmpräsentation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ＭＳ Ｐゴシック</vt:lpstr>
      <vt:lpstr>Calibri</vt:lpstr>
      <vt:lpstr>Symbol</vt:lpstr>
      <vt:lpstr>Standarddesign</vt:lpstr>
      <vt:lpstr>Education Schemes as an Integration Tool   </vt:lpstr>
      <vt:lpstr>Folie 2</vt:lpstr>
      <vt:lpstr>A. Problem : </vt:lpstr>
      <vt:lpstr>Items:</vt:lpstr>
      <vt:lpstr>Folie 5</vt:lpstr>
      <vt:lpstr>B. Approach</vt:lpstr>
      <vt:lpstr>a.Chairmen/-women</vt:lpstr>
      <vt:lpstr>b.Binding Cultural Sensitive Seminars</vt:lpstr>
      <vt:lpstr>National Level</vt:lpstr>
      <vt:lpstr>National Level</vt:lpstr>
      <vt:lpstr>National Level</vt:lpstr>
      <vt:lpstr>National Level</vt:lpstr>
      <vt:lpstr>Folie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Uwe</dc:creator>
  <cp:lastModifiedBy>Golla</cp:lastModifiedBy>
  <cp:revision>67</cp:revision>
  <cp:lastPrinted>2014-05-06T05:02:25Z</cp:lastPrinted>
  <dcterms:created xsi:type="dcterms:W3CDTF">2014-05-01T14:04:53Z</dcterms:created>
  <dcterms:modified xsi:type="dcterms:W3CDTF">2015-06-08T07:23:53Z</dcterms:modified>
</cp:coreProperties>
</file>