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61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485B8-3F36-4A0C-A758-C39EC8F7C449}" type="datetimeFigureOut">
              <a:rPr lang="lv-LV" smtClean="0"/>
              <a:pPr/>
              <a:t>2015.03.01.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B6B47-3373-43D5-8B22-A0C9ADE3400B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7350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BB6B47-3373-43D5-8B22-A0C9ADE3400B}" type="slidenum">
              <a:rPr lang="lv-LV" smtClean="0"/>
              <a:pPr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825718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0EC49-3011-4D1C-8659-839E24D4B894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8501-146F-4815-91BA-D8BD0111482B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72AD-E246-4275-8247-8239DD4B58B3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9BF7-5723-4A21-95F9-C4B7E63BCDA9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B95F-66D3-42FA-BBBE-3A24F32AB13D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2D70C-9276-4D39-BD42-B33B80677B3F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8D65E-4DB2-4BC3-BFC0-8BCC57192E4E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868A-667B-4B1F-B2C0-6D5D20F9D91C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A3ED-7968-425F-A202-FF588F425A93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85101-6E90-460A-9494-E8D443A4EF8D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3BFBA-2DBE-403B-993C-15164AD0C201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62AB4-BC2F-4B3E-A0A0-0EB5B7C54F02}" type="datetime1">
              <a:rPr lang="en-US" smtClean="0"/>
              <a:pPr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3rd Meeting in Portsmouth/United Kingdom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1524000"/>
          </a:xfrm>
        </p:spPr>
        <p:txBody>
          <a:bodyPr>
            <a:noAutofit/>
          </a:bodyPr>
          <a:lstStyle/>
          <a:p>
            <a:r>
              <a:rPr lang="en-GB" sz="2400" b="1" dirty="0" smtClean="0">
                <a:latin typeface="Cambria" panose="02040503050406030204" pitchFamily="18" charset="0"/>
              </a:rPr>
              <a:t>6</a:t>
            </a:r>
            <a:r>
              <a:rPr lang="lv-LV" sz="2400" b="1" baseline="30000" dirty="0" smtClean="0">
                <a:latin typeface="Cambria" panose="02040503050406030204" pitchFamily="18" charset="0"/>
              </a:rPr>
              <a:t>th</a:t>
            </a:r>
            <a:r>
              <a:rPr lang="en-GB" sz="2400" b="1" dirty="0" smtClean="0">
                <a:latin typeface="Cambria" panose="02040503050406030204" pitchFamily="18" charset="0"/>
              </a:rPr>
              <a:t> </a:t>
            </a:r>
            <a:r>
              <a:rPr lang="en-GB" sz="2400" b="1" dirty="0">
                <a:latin typeface="Cambria" panose="02040503050406030204" pitchFamily="18" charset="0"/>
              </a:rPr>
              <a:t>Meeting in </a:t>
            </a:r>
            <a:r>
              <a:rPr lang="en-GB" sz="2400" b="1" dirty="0" err="1" smtClean="0">
                <a:latin typeface="Cambria" panose="02040503050406030204" pitchFamily="18" charset="0"/>
              </a:rPr>
              <a:t>Geel</a:t>
            </a:r>
            <a:r>
              <a:rPr lang="lv-LV" sz="2400" b="1" dirty="0" smtClean="0">
                <a:latin typeface="Cambria" panose="02040503050406030204" pitchFamily="18" charset="0"/>
              </a:rPr>
              <a:t> / </a:t>
            </a:r>
            <a:r>
              <a:rPr lang="en-GB" sz="2400" b="1" dirty="0" smtClean="0">
                <a:latin typeface="Cambria" panose="02040503050406030204" pitchFamily="18" charset="0"/>
              </a:rPr>
              <a:t>Belgium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 smtClean="0">
                <a:latin typeface="Cambria" panose="02040503050406030204" pitchFamily="18" charset="0"/>
              </a:rPr>
              <a:t>(02/</a:t>
            </a:r>
            <a:r>
              <a:rPr lang="lv-LV" sz="2400" b="1" dirty="0" smtClean="0">
                <a:latin typeface="Cambria" panose="02040503050406030204" pitchFamily="18" charset="0"/>
              </a:rPr>
              <a:t>0</a:t>
            </a:r>
            <a:r>
              <a:rPr lang="en-GB" sz="2400" b="1" dirty="0" smtClean="0">
                <a:latin typeface="Cambria" panose="02040503050406030204" pitchFamily="18" charset="0"/>
              </a:rPr>
              <a:t>3/201</a:t>
            </a:r>
            <a:r>
              <a:rPr lang="lv-LV" sz="2400" b="1" dirty="0" smtClean="0">
                <a:latin typeface="Cambria" panose="02040503050406030204" pitchFamily="18" charset="0"/>
              </a:rPr>
              <a:t>5</a:t>
            </a:r>
            <a:r>
              <a:rPr lang="en-GB" sz="2400" b="1" dirty="0" smtClean="0">
                <a:latin typeface="Cambria" panose="02040503050406030204" pitchFamily="18" charset="0"/>
              </a:rPr>
              <a:t> </a:t>
            </a:r>
            <a:r>
              <a:rPr lang="en-GB" sz="2400" b="1" dirty="0">
                <a:latin typeface="Cambria" panose="02040503050406030204" pitchFamily="18" charset="0"/>
              </a:rPr>
              <a:t>– </a:t>
            </a:r>
            <a:r>
              <a:rPr lang="en-GB" sz="2400" b="1" dirty="0" smtClean="0">
                <a:latin typeface="Cambria" panose="02040503050406030204" pitchFamily="18" charset="0"/>
              </a:rPr>
              <a:t>06/</a:t>
            </a:r>
            <a:r>
              <a:rPr lang="lv-LV" sz="2400" b="1" dirty="0" smtClean="0">
                <a:latin typeface="Cambria" panose="02040503050406030204" pitchFamily="18" charset="0"/>
              </a:rPr>
              <a:t>0</a:t>
            </a:r>
            <a:r>
              <a:rPr lang="en-GB" sz="2400" b="1" dirty="0" smtClean="0">
                <a:latin typeface="Cambria" panose="02040503050406030204" pitchFamily="18" charset="0"/>
              </a:rPr>
              <a:t>3/201</a:t>
            </a:r>
            <a:r>
              <a:rPr lang="lv-LV" sz="2400" b="1" dirty="0" smtClean="0">
                <a:latin typeface="Cambria" panose="02040503050406030204" pitchFamily="18" charset="0"/>
              </a:rPr>
              <a:t>5</a:t>
            </a:r>
            <a:r>
              <a:rPr lang="en-GB" sz="2400" b="1" dirty="0" smtClean="0">
                <a:latin typeface="Cambria" panose="02040503050406030204" pitchFamily="18" charset="0"/>
              </a:rPr>
              <a:t>)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 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Leonardo da Vinci Partnership Project</a:t>
            </a:r>
            <a:r>
              <a:rPr lang="lv-LV" sz="2400" dirty="0">
                <a:latin typeface="Cambria" panose="02040503050406030204" pitchFamily="18" charset="0"/>
              </a:rPr>
              <a:t/>
            </a:r>
            <a:br>
              <a:rPr lang="lv-LV" sz="2400" dirty="0">
                <a:latin typeface="Cambria" panose="02040503050406030204" pitchFamily="18" charset="0"/>
              </a:rPr>
            </a:br>
            <a:r>
              <a:rPr lang="en-GB" sz="2400" b="1" dirty="0">
                <a:latin typeface="Cambria" panose="02040503050406030204" pitchFamily="18" charset="0"/>
              </a:rPr>
              <a:t>Education Schemes as an Integration Tool – A European Comparison (ESIT)</a:t>
            </a:r>
            <a:endParaRPr lang="lv-LV" sz="2400" dirty="0"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29200"/>
            <a:ext cx="7620000" cy="6096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000000"/>
                </a:solidFill>
                <a:latin typeface="Cambria" pitchFamily="18" charset="0"/>
              </a:rPr>
              <a:t>Citizenship and Policies</a:t>
            </a:r>
            <a:endParaRPr lang="lv-LV" sz="2400" b="1" dirty="0">
              <a:solidFill>
                <a:schemeClr val="accent3">
                  <a:lumMod val="75000"/>
                </a:schemeClr>
              </a:solidFill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86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v-LV" smtClean="0"/>
          </a:p>
          <a:p>
            <a:endParaRPr lang="en-GB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Organisational Level</a:t>
            </a:r>
          </a:p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r>
              <a:rPr lang="en-GB" sz="2400" b="1" dirty="0" smtClean="0">
                <a:latin typeface="Cambria" panose="02040503050406030204" pitchFamily="18" charset="0"/>
              </a:rPr>
              <a:t>Trainee Programmes: </a:t>
            </a:r>
            <a:r>
              <a:rPr lang="en-GB" sz="2400" dirty="0" smtClean="0">
                <a:latin typeface="Cambria" panose="02040503050406030204" pitchFamily="18" charset="0"/>
              </a:rPr>
              <a:t>Exchange of experiences/Benefit of increasing diversity in a </a:t>
            </a:r>
            <a:r>
              <a:rPr lang="en-GB" sz="2400" dirty="0" smtClean="0">
                <a:latin typeface="Cambria" panose="02040503050406030204" pitchFamily="18" charset="0"/>
              </a:rPr>
              <a:t>company</a:t>
            </a:r>
            <a:r>
              <a:rPr lang="lv-LV" sz="2400" dirty="0" smtClean="0">
                <a:latin typeface="Cambria" panose="02040503050406030204" pitchFamily="18" charset="0"/>
              </a:rPr>
              <a:t>/ </a:t>
            </a:r>
            <a:r>
              <a:rPr lang="lv-LV" sz="2400" dirty="0" err="1" smtClean="0">
                <a:latin typeface="Cambria" panose="02040503050406030204" pitchFamily="18" charset="0"/>
              </a:rPr>
              <a:t>Experience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abroad</a:t>
            </a:r>
            <a:endParaRPr lang="en-GB" sz="2400" dirty="0" smtClean="0">
              <a:latin typeface="Cambria" panose="02040503050406030204" pitchFamily="18" charset="0"/>
            </a:endParaRPr>
          </a:p>
          <a:p>
            <a:r>
              <a:rPr lang="en-GB" sz="2400" b="1" dirty="0" smtClean="0">
                <a:latin typeface="Cambria" panose="02040503050406030204" pitchFamily="18" charset="0"/>
              </a:rPr>
              <a:t>Providing an Adviser: </a:t>
            </a:r>
            <a:r>
              <a:rPr lang="en-GB" sz="2400" dirty="0" smtClean="0">
                <a:latin typeface="Cambria" panose="02040503050406030204" pitchFamily="18" charset="0"/>
              </a:rPr>
              <a:t>Objective person who gives support and solves cultural </a:t>
            </a:r>
            <a:r>
              <a:rPr lang="en-GB" sz="2400" dirty="0" smtClean="0">
                <a:latin typeface="Cambria" panose="02040503050406030204" pitchFamily="18" charset="0"/>
              </a:rPr>
              <a:t>problems</a:t>
            </a:r>
            <a:endParaRPr lang="lv-LV" sz="2400" dirty="0" smtClean="0">
              <a:latin typeface="Cambria" panose="02040503050406030204" pitchFamily="18" charset="0"/>
            </a:endParaRPr>
          </a:p>
          <a:p>
            <a:endParaRPr lang="lv-LV" sz="2400" dirty="0">
              <a:latin typeface="Cambria" panose="02040503050406030204" pitchFamily="18" charset="0"/>
            </a:endParaRPr>
          </a:p>
          <a:p>
            <a:r>
              <a:rPr lang="en-GB" sz="2400" b="1" dirty="0" smtClean="0">
                <a:latin typeface="Cambria" panose="02040503050406030204" pitchFamily="18" charset="0"/>
              </a:rPr>
              <a:t>Individual vs </a:t>
            </a:r>
            <a:r>
              <a:rPr lang="en-GB" sz="2400" b="1" dirty="0" err="1" smtClean="0">
                <a:latin typeface="Cambria" panose="02040503050406030204" pitchFamily="18" charset="0"/>
              </a:rPr>
              <a:t>Cultur</a:t>
            </a:r>
            <a:r>
              <a:rPr lang="lv-LV" sz="2400" b="1" dirty="0" smtClean="0">
                <a:latin typeface="Cambria" panose="02040503050406030204" pitchFamily="18" charset="0"/>
              </a:rPr>
              <a:t>e</a:t>
            </a:r>
            <a:r>
              <a:rPr lang="en-GB" sz="2400" b="1" dirty="0" smtClean="0">
                <a:latin typeface="Cambria" panose="02040503050406030204" pitchFamily="18" charset="0"/>
              </a:rPr>
              <a:t>:</a:t>
            </a:r>
            <a:r>
              <a:rPr lang="lv-LV" sz="2400" b="1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treat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each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person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as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an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individual</a:t>
            </a:r>
            <a:r>
              <a:rPr lang="lv-LV" sz="2400" dirty="0" smtClean="0">
                <a:latin typeface="Cambria" panose="02040503050406030204" pitchFamily="18" charset="0"/>
              </a:rPr>
              <a:t>, </a:t>
            </a:r>
            <a:r>
              <a:rPr lang="lv-LV" sz="2400" dirty="0" err="1" smtClean="0">
                <a:latin typeface="Cambria" panose="02040503050406030204" pitchFamily="18" charset="0"/>
              </a:rPr>
              <a:t>not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always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the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culture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of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origin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gives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suitable</a:t>
            </a:r>
            <a:r>
              <a:rPr lang="lv-LV" sz="2400" dirty="0" smtClean="0">
                <a:latin typeface="Cambria" panose="02040503050406030204" pitchFamily="18" charset="0"/>
              </a:rPr>
              <a:t> </a:t>
            </a:r>
            <a:r>
              <a:rPr lang="lv-LV" sz="2400" dirty="0" err="1" smtClean="0">
                <a:latin typeface="Cambria" panose="02040503050406030204" pitchFamily="18" charset="0"/>
              </a:rPr>
              <a:t>explanation</a:t>
            </a:r>
            <a:r>
              <a:rPr lang="lv-LV" sz="2400" dirty="0" smtClean="0">
                <a:latin typeface="Cambria" panose="02040503050406030204" pitchFamily="18" charset="0"/>
              </a:rPr>
              <a:t>.</a:t>
            </a:r>
            <a:endParaRPr lang="en-GB" sz="2400" b="1" dirty="0" smtClean="0">
              <a:latin typeface="Cambria" panose="02040503050406030204" pitchFamily="18" charset="0"/>
            </a:endParaRPr>
          </a:p>
          <a:p>
            <a:endParaRPr lang="en-GB" sz="2400" b="1" dirty="0" smtClean="0">
              <a:latin typeface="Cambria" panose="02040503050406030204" pitchFamily="18" charset="0"/>
            </a:endParaRPr>
          </a:p>
          <a:p>
            <a:endParaRPr lang="lv-LV" sz="2400" dirty="0" smtClean="0">
              <a:latin typeface="Cambria" panose="02040503050406030204" pitchFamily="18" charset="0"/>
            </a:endParaRPr>
          </a:p>
          <a:p>
            <a:endParaRPr lang="lv-LV" sz="2400" dirty="0" smtClean="0">
              <a:latin typeface="Cambria" panose="02040503050406030204" pitchFamily="18" charset="0"/>
            </a:endParaRPr>
          </a:p>
          <a:p>
            <a:endParaRPr lang="en-GB" sz="2400" dirty="0" smtClean="0">
              <a:latin typeface="Cambria" panose="020405030504060302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248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v-LV" smtClean="0"/>
          </a:p>
          <a:p>
            <a:endParaRPr lang="lv-LV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Local Community Level</a:t>
            </a: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r>
              <a:rPr lang="en-GB" sz="2400" b="1" dirty="0" smtClean="0">
                <a:latin typeface="Cambria" panose="02040503050406030204" pitchFamily="18" charset="0"/>
              </a:rPr>
              <a:t>Street Party: </a:t>
            </a:r>
            <a:r>
              <a:rPr lang="en-GB" sz="2400" dirty="0" smtClean="0">
                <a:latin typeface="Cambria" panose="02040503050406030204" pitchFamily="18" charset="0"/>
              </a:rPr>
              <a:t>Social event to build up community spirit</a:t>
            </a:r>
          </a:p>
          <a:p>
            <a:r>
              <a:rPr lang="en-GB" sz="2400" b="1" dirty="0" smtClean="0">
                <a:latin typeface="Cambria" panose="02040503050406030204" pitchFamily="18" charset="0"/>
              </a:rPr>
              <a:t>Immigration organisations: </a:t>
            </a:r>
            <a:r>
              <a:rPr lang="en-GB" sz="2400" dirty="0" smtClean="0">
                <a:latin typeface="Cambria" panose="02040503050406030204" pitchFamily="18" charset="0"/>
              </a:rPr>
              <a:t>Advice and support of people who have recently </a:t>
            </a:r>
            <a:r>
              <a:rPr lang="en-GB" sz="2400" dirty="0" smtClean="0">
                <a:latin typeface="Cambria" panose="02040503050406030204" pitchFamily="18" charset="0"/>
              </a:rPr>
              <a:t>immigrated</a:t>
            </a:r>
            <a:endParaRPr lang="lv-LV" sz="2400" dirty="0" smtClean="0">
              <a:latin typeface="Cambria" panose="02040503050406030204" pitchFamily="18" charset="0"/>
            </a:endParaRPr>
          </a:p>
          <a:p>
            <a:r>
              <a:rPr lang="en-GB" sz="2400" b="1" dirty="0" smtClean="0">
                <a:latin typeface="Cambria" panose="02040503050406030204" pitchFamily="18" charset="0"/>
              </a:rPr>
              <a:t>Volunteering as a part of being citizen: </a:t>
            </a:r>
            <a:r>
              <a:rPr lang="en-GB" sz="2400" dirty="0" smtClean="0">
                <a:latin typeface="Cambria" panose="02040503050406030204" pitchFamily="18" charset="0"/>
              </a:rPr>
              <a:t>well developed in UK. Two way: Immigrants get to understand the local culture/norms/people and locals meet and get to know people from various cultures.</a:t>
            </a:r>
            <a:endParaRPr lang="en-GB" sz="2400" b="1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28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lv-LV" smtClean="0"/>
          </a:p>
          <a:p>
            <a:endParaRPr lang="lv-LV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National</a:t>
            </a:r>
            <a:r>
              <a:rPr lang="lv-LV" sz="2400" b="1" dirty="0" smtClean="0">
                <a:latin typeface="Cambria" panose="02040503050406030204" pitchFamily="18" charset="0"/>
              </a:rPr>
              <a:t>/</a:t>
            </a:r>
            <a:r>
              <a:rPr lang="lv-LV" sz="2400" b="1" dirty="0" err="1" smtClean="0">
                <a:latin typeface="Cambria" panose="02040503050406030204" pitchFamily="18" charset="0"/>
              </a:rPr>
              <a:t>international</a:t>
            </a:r>
            <a:r>
              <a:rPr lang="en-GB" sz="2400" b="1" dirty="0" smtClean="0">
                <a:latin typeface="Cambria" panose="02040503050406030204" pitchFamily="18" charset="0"/>
              </a:rPr>
              <a:t> </a:t>
            </a:r>
            <a:r>
              <a:rPr lang="en-GB" sz="2400" b="1" dirty="0" smtClean="0">
                <a:latin typeface="Cambria" panose="02040503050406030204" pitchFamily="18" charset="0"/>
              </a:rPr>
              <a:t>Level</a:t>
            </a: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r>
              <a:rPr lang="en-GB" sz="2400" b="1" dirty="0" smtClean="0">
                <a:latin typeface="Cambria" panose="02040503050406030204" pitchFamily="18" charset="0"/>
              </a:rPr>
              <a:t>Accommodation: </a:t>
            </a:r>
            <a:r>
              <a:rPr lang="en-GB" sz="2400" dirty="0" smtClean="0">
                <a:latin typeface="Cambria" panose="02040503050406030204" pitchFamily="18" charset="0"/>
              </a:rPr>
              <a:t>No isolation but integration in the </a:t>
            </a:r>
            <a:r>
              <a:rPr lang="en-GB" sz="2400" dirty="0" smtClean="0">
                <a:latin typeface="Cambria" panose="02040503050406030204" pitchFamily="18" charset="0"/>
              </a:rPr>
              <a:t>community</a:t>
            </a:r>
            <a:r>
              <a:rPr lang="lv-LV" sz="2400" dirty="0" smtClean="0">
                <a:latin typeface="Cambria" panose="02040503050406030204" pitchFamily="18" charset="0"/>
              </a:rPr>
              <a:t>;</a:t>
            </a:r>
            <a:r>
              <a:rPr lang="en-GB" sz="2400" dirty="0" smtClean="0">
                <a:latin typeface="Cambria" panose="02040503050406030204" pitchFamily="18" charset="0"/>
              </a:rPr>
              <a:t> </a:t>
            </a:r>
            <a:endParaRPr lang="en-GB" sz="2400" dirty="0" smtClean="0">
              <a:latin typeface="Cambria" panose="02040503050406030204" pitchFamily="18" charset="0"/>
            </a:endParaRPr>
          </a:p>
          <a:p>
            <a:r>
              <a:rPr lang="en-GB" sz="2400" b="1" dirty="0" smtClean="0">
                <a:latin typeface="Cambria" panose="02040503050406030204" pitchFamily="18" charset="0"/>
              </a:rPr>
              <a:t>Cultural Preparation: </a:t>
            </a:r>
            <a:r>
              <a:rPr lang="en-GB" sz="2400" dirty="0" smtClean="0">
                <a:latin typeface="Cambria" panose="02040503050406030204" pitchFamily="18" charset="0"/>
              </a:rPr>
              <a:t>Seminars and Workshops before getting the </a:t>
            </a:r>
            <a:r>
              <a:rPr lang="en-GB" sz="2400" dirty="0" smtClean="0">
                <a:latin typeface="Cambria" panose="02040503050406030204" pitchFamily="18" charset="0"/>
              </a:rPr>
              <a:t>citizenship</a:t>
            </a:r>
            <a:r>
              <a:rPr lang="lv-LV" sz="2400" dirty="0" smtClean="0">
                <a:latin typeface="Cambria" panose="02040503050406030204" pitchFamily="18" charset="0"/>
              </a:rPr>
              <a:t>;</a:t>
            </a:r>
            <a:endParaRPr lang="en-GB" sz="2400" b="1" dirty="0" smtClean="0">
              <a:latin typeface="Cambria" panose="02040503050406030204" pitchFamily="18" charset="0"/>
            </a:endParaRPr>
          </a:p>
          <a:p>
            <a:endParaRPr lang="lv-LV" sz="2400" dirty="0" smtClean="0">
              <a:latin typeface="Cambria" panose="02040503050406030204" pitchFamily="18" charset="0"/>
            </a:endParaRPr>
          </a:p>
          <a:p>
            <a:r>
              <a:rPr lang="en-GB" sz="2400" b="1" dirty="0" smtClean="0">
                <a:latin typeface="Cambria" panose="02040503050406030204" pitchFamily="18" charset="0"/>
              </a:rPr>
              <a:t>Recognition of skills and competences:</a:t>
            </a:r>
            <a:r>
              <a:rPr lang="en-GB" sz="2400" dirty="0" smtClean="0">
                <a:latin typeface="Cambria" panose="02040503050406030204" pitchFamily="18" charset="0"/>
              </a:rPr>
              <a:t> on EU level more unified system of recognition of skills and competences (not the same as recognition of degrees/education titles</a:t>
            </a:r>
            <a:r>
              <a:rPr lang="lv-LV" sz="2400" dirty="0" smtClean="0">
                <a:latin typeface="Cambria" panose="02040503050406030204" pitchFamily="18" charset="0"/>
              </a:rPr>
              <a:t>).</a:t>
            </a:r>
            <a:endParaRPr lang="en-GB" sz="2400" dirty="0" smtClean="0">
              <a:latin typeface="Cambria" panose="02040503050406030204" pitchFamily="18" charset="0"/>
            </a:endParaRPr>
          </a:p>
          <a:p>
            <a:endParaRPr lang="en-GB" sz="2400" dirty="0" smtClean="0">
              <a:latin typeface="Cambria" panose="02040503050406030204" pitchFamily="18" charset="0"/>
            </a:endParaRPr>
          </a:p>
          <a:p>
            <a:endParaRPr lang="lv-LV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28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endParaRPr lang="lv-LV" sz="2400" b="1" dirty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en-GB" sz="2400" b="1" dirty="0" smtClean="0">
                <a:latin typeface="Cambria" panose="02040503050406030204" pitchFamily="18" charset="0"/>
              </a:rPr>
              <a:t>Thank you for your attention!</a:t>
            </a:r>
            <a:endParaRPr lang="en-GB" sz="2400" b="1" dirty="0"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533400"/>
            <a:ext cx="3019425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1762125" cy="60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2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181</Words>
  <Application>Microsoft Office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6th Meeting in Geel / Belgium (02/03/2015 – 06/03/2015)   Leonardo da Vinci Partnership Project Education Schemes as an Integration Tool – A European Comparison (ESIT)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Meeting in Portsmouth/United Kingdom (15/09/2014 – 19/09/2014)   Leonardo da Vinci Partnership Project Education Schemes as an Integration Tool – A European Comparison (ESIT)</dc:title>
  <dc:creator>Liva Snike</dc:creator>
  <cp:lastModifiedBy>Liva</cp:lastModifiedBy>
  <cp:revision>35</cp:revision>
  <dcterms:created xsi:type="dcterms:W3CDTF">2006-08-16T00:00:00Z</dcterms:created>
  <dcterms:modified xsi:type="dcterms:W3CDTF">2015-03-01T13:14:29Z</dcterms:modified>
</cp:coreProperties>
</file>