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7" r:id="rId4"/>
    <p:sldId id="258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485B8-3F36-4A0C-A758-C39EC8F7C449}" type="datetimeFigureOut">
              <a:rPr lang="lv-LV" smtClean="0"/>
              <a:pPr/>
              <a:t>2014.09.22.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B6B47-3373-43D5-8B22-A0C9ADE3400B}" type="slidenum">
              <a:rPr lang="lv-LV" smtClean="0"/>
              <a:pPr/>
              <a:t>‹Nr.›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1577350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B6B47-3373-43D5-8B22-A0C9ADE3400B}" type="slidenum">
              <a:rPr lang="lv-LV" smtClean="0"/>
              <a:pPr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2082571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EC49-3011-4D1C-8659-839E24D4B894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8501-146F-4815-91BA-D8BD0111482B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2AD-E246-4275-8247-8239DD4B58B3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9BF7-5723-4A21-95F9-C4B7E63BCDA9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B95F-66D3-42FA-BBBE-3A24F32AB13D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2D70C-9276-4D39-BD42-B33B80677B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D65E-4DB2-4BC3-BFC0-8BCC57192E4E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868A-667B-4B1F-B2C0-6D5D20F9D91C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A3ED-7968-425F-A202-FF588F425A93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85101-6E90-460A-9494-E8D443A4EF8D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BFBA-2DBE-403B-993C-15164AD0C201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62AB4-BC2F-4B3E-A0A0-0EB5B7C54F02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524000"/>
          </a:xfrm>
        </p:spPr>
        <p:txBody>
          <a:bodyPr>
            <a:noAutofit/>
          </a:bodyPr>
          <a:lstStyle/>
          <a:p>
            <a:r>
              <a:rPr lang="en-GB" sz="2400" b="1" dirty="0">
                <a:latin typeface="Cambria" panose="02040503050406030204" pitchFamily="18" charset="0"/>
              </a:rPr>
              <a:t>3</a:t>
            </a:r>
            <a:r>
              <a:rPr lang="en-GB" sz="2400" b="1" baseline="30000" dirty="0">
                <a:latin typeface="Cambria" panose="02040503050406030204" pitchFamily="18" charset="0"/>
              </a:rPr>
              <a:t>rd</a:t>
            </a:r>
            <a:r>
              <a:rPr lang="en-GB" sz="2400" b="1" dirty="0">
                <a:latin typeface="Cambria" panose="02040503050406030204" pitchFamily="18" charset="0"/>
              </a:rPr>
              <a:t> Meeting in Portsmouth/United Kingdom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(15/09/2014 – 19/09/2014)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 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Leonardo da Vinci Partnership Project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Education Schemes as an Integration Tool – A European Comparison (ESIT)</a:t>
            </a:r>
            <a:endParaRPr lang="lv-LV" sz="2400" dirty="0"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Relationship with institutions</a:t>
            </a:r>
            <a:endParaRPr lang="lv-LV" sz="2400" dirty="0">
              <a:solidFill>
                <a:schemeClr val="accent3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8486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v-LV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ambria" panose="02040503050406030204" pitchFamily="18" charset="0"/>
              </a:rPr>
              <a:t>Main types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en-GB" sz="2400" dirty="0" smtClean="0">
                <a:latin typeface="Cambria" panose="02040503050406030204" pitchFamily="18" charset="0"/>
              </a:rPr>
              <a:t>of immigrants</a:t>
            </a:r>
            <a:r>
              <a:rPr lang="lv-LV" sz="2400" dirty="0" smtClean="0">
                <a:latin typeface="Cambria" panose="020405030504060302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en-GB" sz="2400" dirty="0">
                <a:latin typeface="Cambria" panose="02040503050406030204" pitchFamily="18" charset="0"/>
              </a:rPr>
              <a:t>(1) immigrants from </a:t>
            </a:r>
            <a:r>
              <a:rPr lang="en-GB" sz="2400" dirty="0" smtClean="0">
                <a:latin typeface="Cambria" panose="02040503050406030204" pitchFamily="18" charset="0"/>
              </a:rPr>
              <a:t>EU; </a:t>
            </a:r>
            <a:endParaRPr lang="lv-LV" sz="2400" dirty="0">
              <a:latin typeface="Cambria" panose="02040503050406030204" pitchFamily="18" charset="0"/>
            </a:endParaRPr>
          </a:p>
          <a:p>
            <a:pPr marL="400050" lvl="1" indent="0">
              <a:buNone/>
            </a:pPr>
            <a:r>
              <a:rPr lang="en-GB" sz="2400" dirty="0">
                <a:latin typeface="Cambria" panose="02040503050406030204" pitchFamily="18" charset="0"/>
              </a:rPr>
              <a:t>(2) immigrants who arrive visa (countries outside EU</a:t>
            </a:r>
            <a:r>
              <a:rPr lang="en-GB" sz="2400" dirty="0" smtClean="0">
                <a:latin typeface="Cambria" panose="02040503050406030204" pitchFamily="18" charset="0"/>
              </a:rPr>
              <a:t>)</a:t>
            </a:r>
            <a:r>
              <a:rPr lang="lv-LV" sz="2400" dirty="0" smtClean="0">
                <a:latin typeface="Cambria" panose="02040503050406030204" pitchFamily="18" charset="0"/>
              </a:rPr>
              <a:t> – </a:t>
            </a:r>
            <a:r>
              <a:rPr lang="en-GB" sz="2400" dirty="0" smtClean="0">
                <a:latin typeface="Cambria" panose="02040503050406030204" pitchFamily="18" charset="0"/>
              </a:rPr>
              <a:t>both students and workers;</a:t>
            </a:r>
            <a:endParaRPr lang="lv-LV" sz="2400" dirty="0">
              <a:latin typeface="Cambria" panose="02040503050406030204" pitchFamily="18" charset="0"/>
            </a:endParaRPr>
          </a:p>
          <a:p>
            <a:pPr marL="400050" lvl="1" indent="0">
              <a:buNone/>
            </a:pPr>
            <a:r>
              <a:rPr lang="en-GB" sz="2400" dirty="0">
                <a:latin typeface="Cambria" panose="02040503050406030204" pitchFamily="18" charset="0"/>
              </a:rPr>
              <a:t>(3) illegal </a:t>
            </a:r>
            <a:r>
              <a:rPr lang="en-GB" sz="2400" dirty="0" smtClean="0">
                <a:latin typeface="Cambria" panose="02040503050406030204" pitchFamily="18" charset="0"/>
              </a:rPr>
              <a:t>immigrants;</a:t>
            </a:r>
            <a:endParaRPr lang="lv-LV" sz="2400" dirty="0">
              <a:latin typeface="Cambria" panose="02040503050406030204" pitchFamily="18" charset="0"/>
            </a:endParaRPr>
          </a:p>
          <a:p>
            <a:pPr marL="400050" lvl="1" indent="0">
              <a:buNone/>
            </a:pPr>
            <a:r>
              <a:rPr lang="en-GB" sz="2400" dirty="0">
                <a:latin typeface="Cambria" panose="02040503050406030204" pitchFamily="18" charset="0"/>
              </a:rPr>
              <a:t>(4) asylum </a:t>
            </a:r>
            <a:r>
              <a:rPr lang="en-GB" sz="2400" dirty="0" smtClean="0">
                <a:latin typeface="Cambria" panose="02040503050406030204" pitchFamily="18" charset="0"/>
              </a:rPr>
              <a:t>seek</a:t>
            </a:r>
            <a:r>
              <a:rPr lang="lv-LV" sz="2400" dirty="0" err="1" smtClean="0">
                <a:latin typeface="Cambria" panose="02040503050406030204" pitchFamily="18" charset="0"/>
              </a:rPr>
              <a:t>er</a:t>
            </a:r>
            <a:r>
              <a:rPr lang="en-GB" sz="2400" dirty="0" smtClean="0">
                <a:latin typeface="Cambria" panose="02040503050406030204" pitchFamily="18" charset="0"/>
              </a:rPr>
              <a:t>s.</a:t>
            </a:r>
            <a:endParaRPr lang="lv-LV" sz="2400" dirty="0">
              <a:latin typeface="Cambria" panose="02040503050406030204" pitchFamily="18" charset="0"/>
            </a:endParaRPr>
          </a:p>
          <a:p>
            <a:endParaRPr lang="en-GB" dirty="0">
              <a:latin typeface="Cambria" panose="020405030504060302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3248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65581299"/>
              </p:ext>
            </p:extLst>
          </p:nvPr>
        </p:nvGraphicFramePr>
        <p:xfrm>
          <a:off x="457200" y="1600200"/>
          <a:ext cx="8229600" cy="487680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050588"/>
                <a:gridCol w="1433772"/>
                <a:gridCol w="1319578"/>
                <a:gridCol w="1433772"/>
                <a:gridCol w="1433772"/>
                <a:gridCol w="1558118"/>
              </a:tblGrid>
              <a:tr h="5627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Housing / accommodation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Language support *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Education / training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Employment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Health care,</a:t>
                      </a:r>
                      <a:endParaRPr lang="lv-LV" sz="1800">
                        <a:effectLst/>
                        <a:latin typeface="Cambria" panose="020405030504060302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Social services, family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78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EU (residents)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YES (the same as for UK nationals) *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YES (free language courses) *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YES (the same as for UK nationals)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YES (the same as for UK nationals)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YES (the same as for UK nationals, with EU Heath card)</a:t>
                      </a:r>
                      <a:endParaRPr lang="lv-LV" sz="1800">
                        <a:effectLst/>
                        <a:latin typeface="Cambria" panose="0204050305040603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Family - YES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129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VISA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NO (before arrival they have to provide accommodation details)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NO (private courses)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NO (private education and training)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YES (but they have to apply to appropriate TIER visa and provide employment details before arrival)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YES (students &amp; employed receive as UK nationals, tourists have to pay)</a:t>
                      </a:r>
                      <a:endParaRPr lang="lv-LV" sz="1800">
                        <a:effectLst/>
                        <a:latin typeface="Cambria" panose="0204050305040603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Family – only with separate VISA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02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Illegal immigrants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NO (third and private sector helps)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NO (third and private sector helps)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NO 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NO (third and private sector helps)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NO (third and private sector helps)</a:t>
                      </a:r>
                      <a:endParaRPr lang="lv-LV" sz="1800">
                        <a:effectLst/>
                        <a:latin typeface="Cambria" panose="0204050305040603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Family – NO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129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Asylum seekers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YES (all rights to all benefits and accommodation upon arrival)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YES (check language level, if required provide the language training)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mbria" panose="02040503050406030204" pitchFamily="18" charset="0"/>
                        </a:rPr>
                        <a:t>YES (check knowledge level, if required provide with additional training)</a:t>
                      </a:r>
                      <a:endParaRPr lang="lv-LV" sz="180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POSSIBLE (if Secretary of State grants permission; necessity to apply)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YES (all rights and benefits as UK nationals)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mbria" panose="02040503050406030204" pitchFamily="18" charset="0"/>
                        </a:rPr>
                        <a:t>Family – YES (spouse and children until age of 18)</a:t>
                      </a:r>
                      <a:endParaRPr lang="lv-LV" sz="1800" dirty="0">
                        <a:effectLst/>
                        <a:latin typeface="Cambria" panose="020405030504060302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8628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v-LV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ambria" panose="02040503050406030204" pitchFamily="18" charset="0"/>
              </a:rPr>
              <a:t>The services are provided by (the main institutions):</a:t>
            </a:r>
          </a:p>
          <a:p>
            <a:pPr lvl="1"/>
            <a:r>
              <a:rPr lang="en-GB" sz="2400" dirty="0" smtClean="0">
                <a:latin typeface="Cambria" panose="02040503050406030204" pitchFamily="18" charset="0"/>
              </a:rPr>
              <a:t>state institutions,</a:t>
            </a:r>
            <a:endParaRPr lang="lv-LV" sz="2400" dirty="0">
              <a:latin typeface="Cambria" panose="02040503050406030204" pitchFamily="18" charset="0"/>
            </a:endParaRPr>
          </a:p>
          <a:p>
            <a:pPr lvl="1"/>
            <a:r>
              <a:rPr lang="en-GB" sz="2400" dirty="0" smtClean="0">
                <a:latin typeface="Cambria" panose="02040503050406030204" pitchFamily="18" charset="0"/>
              </a:rPr>
              <a:t>the </a:t>
            </a:r>
            <a:r>
              <a:rPr lang="en-GB" sz="2400" dirty="0">
                <a:latin typeface="Cambria" panose="02040503050406030204" pitchFamily="18" charset="0"/>
              </a:rPr>
              <a:t>private service </a:t>
            </a:r>
            <a:r>
              <a:rPr lang="en-GB" sz="2400" dirty="0" smtClean="0">
                <a:latin typeface="Cambria" panose="02040503050406030204" pitchFamily="18" charset="0"/>
              </a:rPr>
              <a:t>providers</a:t>
            </a:r>
            <a:r>
              <a:rPr lang="lv-LV" sz="2400" dirty="0">
                <a:latin typeface="Cambria" panose="02040503050406030204" pitchFamily="18" charset="0"/>
              </a:rPr>
              <a:t>,</a:t>
            </a:r>
            <a:r>
              <a:rPr lang="en-GB" sz="2400" dirty="0" smtClean="0">
                <a:latin typeface="Cambria" panose="02040503050406030204" pitchFamily="18" charset="0"/>
              </a:rPr>
              <a:t> </a:t>
            </a:r>
            <a:endParaRPr lang="lv-LV" sz="2400" dirty="0">
              <a:latin typeface="Cambria" panose="02040503050406030204" pitchFamily="18" charset="0"/>
            </a:endParaRPr>
          </a:p>
          <a:p>
            <a:pPr lvl="1"/>
            <a:r>
              <a:rPr lang="en-GB" sz="2400" dirty="0">
                <a:latin typeface="Cambria" panose="02040503050406030204" pitchFamily="18" charset="0"/>
              </a:rPr>
              <a:t>third sector </a:t>
            </a:r>
            <a:r>
              <a:rPr lang="en-GB" sz="2400" dirty="0" smtClean="0">
                <a:latin typeface="Cambria" panose="02040503050406030204" pitchFamily="18" charset="0"/>
              </a:rPr>
              <a:t>organisations</a:t>
            </a:r>
            <a:r>
              <a:rPr lang="lv-LV" sz="2400" dirty="0" smtClean="0">
                <a:latin typeface="Cambria" panose="02040503050406030204" pitchFamily="18" charset="0"/>
              </a:rPr>
              <a:t>.</a:t>
            </a:r>
          </a:p>
          <a:p>
            <a:pPr marL="0" lvl="0" indent="0">
              <a:buNone/>
            </a:pPr>
            <a:endParaRPr lang="lv-LV" sz="2400" dirty="0">
              <a:latin typeface="Cambria" panose="02040503050406030204" pitchFamily="18" charset="0"/>
            </a:endParaRPr>
          </a:p>
          <a:p>
            <a:pPr marL="0" lvl="0" indent="0">
              <a:buNone/>
            </a:pPr>
            <a:r>
              <a:rPr lang="en-GB" sz="2400" dirty="0" smtClean="0">
                <a:latin typeface="Cambria" panose="02040503050406030204" pitchFamily="18" charset="0"/>
              </a:rPr>
              <a:t>The </a:t>
            </a:r>
            <a:r>
              <a:rPr lang="en-GB" sz="2400" dirty="0">
                <a:latin typeface="Cambria" panose="02040503050406030204" pitchFamily="18" charset="0"/>
              </a:rPr>
              <a:t>main method </a:t>
            </a:r>
            <a:r>
              <a:rPr lang="lv-LV" sz="2400" dirty="0">
                <a:latin typeface="Cambria" panose="02040503050406030204" pitchFamily="18" charset="0"/>
              </a:rPr>
              <a:t>-</a:t>
            </a:r>
            <a:r>
              <a:rPr lang="en-GB" sz="2400" dirty="0" smtClean="0">
                <a:latin typeface="Cambria" panose="02040503050406030204" pitchFamily="18" charset="0"/>
              </a:rPr>
              <a:t> </a:t>
            </a:r>
            <a:r>
              <a:rPr lang="en-GB" sz="2400" b="1" dirty="0">
                <a:latin typeface="Cambria" panose="02040503050406030204" pitchFamily="18" charset="0"/>
              </a:rPr>
              <a:t>the individual </a:t>
            </a:r>
            <a:r>
              <a:rPr lang="en-GB" sz="2400" b="1" dirty="0" smtClean="0">
                <a:latin typeface="Cambria" panose="02040503050406030204" pitchFamily="18" charset="0"/>
              </a:rPr>
              <a:t>approach</a:t>
            </a:r>
            <a:r>
              <a:rPr lang="lv-LV" sz="2400" b="1" dirty="0" smtClean="0">
                <a:latin typeface="Cambria" panose="02040503050406030204" pitchFamily="18" charset="0"/>
              </a:rPr>
              <a:t>.</a:t>
            </a:r>
          </a:p>
          <a:p>
            <a:pPr marL="0" lvl="0" indent="0">
              <a:buNone/>
            </a:pPr>
            <a:r>
              <a:rPr lang="en-GB" sz="2400" dirty="0">
                <a:latin typeface="Cambria" panose="02040503050406030204" pitchFamily="18" charset="0"/>
              </a:rPr>
              <a:t>The funding </a:t>
            </a:r>
            <a:r>
              <a:rPr lang="en-GB" sz="2400" dirty="0" smtClean="0">
                <a:latin typeface="Cambria" panose="02040503050406030204" pitchFamily="18" charset="0"/>
              </a:rPr>
              <a:t>: </a:t>
            </a:r>
            <a:r>
              <a:rPr lang="en-GB" sz="2400" dirty="0">
                <a:latin typeface="Cambria" panose="02040503050406030204" pitchFamily="18" charset="0"/>
              </a:rPr>
              <a:t>(1) Government </a:t>
            </a:r>
            <a:r>
              <a:rPr lang="en-GB" sz="2400" dirty="0" smtClean="0">
                <a:latin typeface="Cambria" panose="02040503050406030204" pitchFamily="18" charset="0"/>
              </a:rPr>
              <a:t>funding; </a:t>
            </a:r>
            <a:r>
              <a:rPr lang="en-GB" sz="2400" dirty="0">
                <a:latin typeface="Cambria" panose="02040503050406030204" pitchFamily="18" charset="0"/>
              </a:rPr>
              <a:t>(2) Regional funding from </a:t>
            </a:r>
            <a:r>
              <a:rPr lang="en-GB" sz="2400" dirty="0" smtClean="0">
                <a:latin typeface="Cambria" panose="02040503050406030204" pitchFamily="18" charset="0"/>
              </a:rPr>
              <a:t>EU; </a:t>
            </a:r>
            <a:r>
              <a:rPr lang="en-GB" sz="2400" dirty="0">
                <a:latin typeface="Cambria" panose="02040503050406030204" pitchFamily="18" charset="0"/>
              </a:rPr>
              <a:t>(3) Lottery </a:t>
            </a:r>
            <a:r>
              <a:rPr lang="en-GB" sz="2400" dirty="0" smtClean="0">
                <a:latin typeface="Cambria" panose="02040503050406030204" pitchFamily="18" charset="0"/>
              </a:rPr>
              <a:t>funding; </a:t>
            </a:r>
            <a:r>
              <a:rPr lang="en-GB" sz="2400" dirty="0">
                <a:latin typeface="Cambria" panose="02040503050406030204" pitchFamily="18" charset="0"/>
              </a:rPr>
              <a:t>(4) </a:t>
            </a:r>
            <a:r>
              <a:rPr lang="en-GB" sz="2400" dirty="0" smtClean="0">
                <a:latin typeface="Cambria" panose="02040503050406030204" pitchFamily="18" charset="0"/>
              </a:rPr>
              <a:t>Philanthropy.</a:t>
            </a:r>
            <a:endParaRPr lang="lv-LV" sz="2400" dirty="0" smtClean="0"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1921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sz="2400" dirty="0" smtClean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Involvement of communities – decision making;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Good practice guidelines, not law;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The legal status: Community </a:t>
            </a:r>
            <a:r>
              <a:rPr lang="en-GB" sz="2400" dirty="0">
                <a:latin typeface="Cambria" panose="02040503050406030204" pitchFamily="18" charset="0"/>
              </a:rPr>
              <a:t>Interest Company (CIC) or </a:t>
            </a:r>
            <a:r>
              <a:rPr lang="en-GB" sz="2400" dirty="0" smtClean="0">
                <a:latin typeface="Cambria" panose="02040503050406030204" pitchFamily="18" charset="0"/>
              </a:rPr>
              <a:t>Registered Charity</a:t>
            </a:r>
            <a:r>
              <a:rPr lang="lv-LV" sz="2400" dirty="0" smtClean="0">
                <a:latin typeface="Cambria" panose="02040503050406030204" pitchFamily="18" charset="0"/>
              </a:rPr>
              <a:t>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The funding:</a:t>
            </a:r>
          </a:p>
          <a:p>
            <a:pPr marL="457200" lvl="1" indent="0">
              <a:buNone/>
            </a:pPr>
            <a:r>
              <a:rPr lang="en-GB" sz="2400" dirty="0" smtClean="0">
                <a:latin typeface="Cambria" panose="02040503050406030204" pitchFamily="18" charset="0"/>
              </a:rPr>
              <a:t>(</a:t>
            </a:r>
            <a:r>
              <a:rPr lang="en-GB" sz="2400" dirty="0">
                <a:latin typeface="Cambria" panose="02040503050406030204" pitchFamily="18" charset="0"/>
              </a:rPr>
              <a:t>1) government </a:t>
            </a:r>
            <a:r>
              <a:rPr lang="en-GB" sz="2400" dirty="0" smtClean="0">
                <a:latin typeface="Cambria" panose="02040503050406030204" pitchFamily="18" charset="0"/>
              </a:rPr>
              <a:t>funding</a:t>
            </a:r>
            <a:r>
              <a:rPr lang="lv-LV" sz="2400" dirty="0" smtClean="0">
                <a:latin typeface="Cambria" panose="02040503050406030204" pitchFamily="18" charset="0"/>
              </a:rPr>
              <a:t>;</a:t>
            </a:r>
            <a:r>
              <a:rPr lang="en-GB" sz="2400" dirty="0" smtClean="0">
                <a:latin typeface="Cambria" panose="02040503050406030204" pitchFamily="18" charset="0"/>
              </a:rPr>
              <a:t> </a:t>
            </a:r>
            <a:endParaRPr lang="lv-LV" sz="2400" dirty="0" smtClean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en-GB" sz="2400" dirty="0" smtClean="0">
                <a:latin typeface="Cambria" panose="02040503050406030204" pitchFamily="18" charset="0"/>
              </a:rPr>
              <a:t>(</a:t>
            </a:r>
            <a:r>
              <a:rPr lang="en-GB" sz="2400" dirty="0">
                <a:latin typeface="Cambria" panose="02040503050406030204" pitchFamily="18" charset="0"/>
              </a:rPr>
              <a:t>2) EU funding through projects and grants; </a:t>
            </a:r>
            <a:endParaRPr lang="lv-LV" sz="2400" dirty="0" smtClean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en-GB" sz="2400" dirty="0" smtClean="0">
                <a:latin typeface="Cambria" panose="02040503050406030204" pitchFamily="18" charset="0"/>
              </a:rPr>
              <a:t>(</a:t>
            </a:r>
            <a:r>
              <a:rPr lang="en-GB" sz="2400" dirty="0">
                <a:latin typeface="Cambria" panose="02040503050406030204" pitchFamily="18" charset="0"/>
              </a:rPr>
              <a:t>3) Private funding; </a:t>
            </a:r>
            <a:endParaRPr lang="lv-LV" sz="2400" dirty="0" smtClean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en-GB" sz="2400" dirty="0" smtClean="0">
                <a:latin typeface="Cambria" panose="02040503050406030204" pitchFamily="18" charset="0"/>
              </a:rPr>
              <a:t>(</a:t>
            </a:r>
            <a:r>
              <a:rPr lang="en-GB" sz="2400" dirty="0">
                <a:latin typeface="Cambria" panose="02040503050406030204" pitchFamily="18" charset="0"/>
              </a:rPr>
              <a:t>4) Philanthropy – corporate and private donations.</a:t>
            </a:r>
            <a:endParaRPr lang="lv-LV" sz="2400" dirty="0"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3900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3100" dirty="0" smtClean="0">
                <a:latin typeface="Cambria" panose="02040503050406030204" pitchFamily="18" charset="0"/>
              </a:rPr>
              <a:t>The main </a:t>
            </a:r>
            <a:r>
              <a:rPr lang="en-GB" sz="3100" dirty="0" err="1" smtClean="0">
                <a:latin typeface="Cambria" panose="02040503050406030204" pitchFamily="18" charset="0"/>
              </a:rPr>
              <a:t>proble</a:t>
            </a:r>
            <a:r>
              <a:rPr lang="lv-LV" sz="3100" dirty="0" smtClean="0">
                <a:latin typeface="Cambria" panose="02040503050406030204" pitchFamily="18" charset="0"/>
              </a:rPr>
              <a:t>ms:</a:t>
            </a:r>
          </a:p>
          <a:p>
            <a:pPr lvl="1"/>
            <a:r>
              <a:rPr lang="en-GB" sz="3100" dirty="0">
                <a:latin typeface="Cambria" panose="02040503050406030204" pitchFamily="18" charset="0"/>
              </a:rPr>
              <a:t>The right to family (Art.8</a:t>
            </a:r>
            <a:r>
              <a:rPr lang="en-GB" sz="3100" dirty="0" smtClean="0">
                <a:latin typeface="Cambria" panose="02040503050406030204" pitchFamily="18" charset="0"/>
              </a:rPr>
              <a:t>)</a:t>
            </a:r>
            <a:r>
              <a:rPr lang="lv-LV" sz="3100" dirty="0" smtClean="0">
                <a:latin typeface="Cambria" panose="02040503050406030204" pitchFamily="18" charset="0"/>
              </a:rPr>
              <a:t>;</a:t>
            </a:r>
            <a:endParaRPr lang="lv-LV" sz="3100" dirty="0">
              <a:latin typeface="Cambria" panose="02040503050406030204" pitchFamily="18" charset="0"/>
            </a:endParaRPr>
          </a:p>
          <a:p>
            <a:pPr lvl="1"/>
            <a:r>
              <a:rPr lang="en-GB" sz="3100" dirty="0" smtClean="0">
                <a:latin typeface="Cambria" panose="02040503050406030204" pitchFamily="18" charset="0"/>
              </a:rPr>
              <a:t>Low quality of services (education, training), lack of suitable trainers and personnel</a:t>
            </a:r>
            <a:r>
              <a:rPr lang="lv-LV" sz="3100" dirty="0" smtClean="0">
                <a:latin typeface="Cambria" panose="02040503050406030204" pitchFamily="18" charset="0"/>
              </a:rPr>
              <a:t>;</a:t>
            </a:r>
            <a:endParaRPr lang="lv-LV" sz="3100" dirty="0">
              <a:latin typeface="Cambria" panose="02040503050406030204" pitchFamily="18" charset="0"/>
            </a:endParaRPr>
          </a:p>
          <a:p>
            <a:pPr lvl="1"/>
            <a:r>
              <a:rPr lang="en-GB" sz="3100" dirty="0">
                <a:latin typeface="Cambria" panose="02040503050406030204" pitchFamily="18" charset="0"/>
              </a:rPr>
              <a:t>Social services – bureaucracy and slow processes, as well lack of </a:t>
            </a:r>
            <a:r>
              <a:rPr lang="en-GB" sz="3100" dirty="0" smtClean="0">
                <a:latin typeface="Cambria" panose="02040503050406030204" pitchFamily="18" charset="0"/>
              </a:rPr>
              <a:t>empathy</a:t>
            </a:r>
            <a:r>
              <a:rPr lang="lv-LV" sz="3100" dirty="0" smtClean="0">
                <a:latin typeface="Cambria" panose="02040503050406030204" pitchFamily="18" charset="0"/>
              </a:rPr>
              <a:t>;</a:t>
            </a:r>
            <a:endParaRPr lang="lv-LV" sz="3100" dirty="0">
              <a:latin typeface="Cambria" panose="02040503050406030204" pitchFamily="18" charset="0"/>
            </a:endParaRPr>
          </a:p>
          <a:p>
            <a:pPr lvl="1"/>
            <a:r>
              <a:rPr lang="en-GB" sz="3100" dirty="0">
                <a:latin typeface="Cambria" panose="02040503050406030204" pitchFamily="18" charset="0"/>
              </a:rPr>
              <a:t>The economic crisis – cut of all types of </a:t>
            </a:r>
            <a:r>
              <a:rPr lang="en-GB" sz="3100" dirty="0" smtClean="0">
                <a:latin typeface="Cambria" panose="02040503050406030204" pitchFamily="18" charset="0"/>
              </a:rPr>
              <a:t>benefits, </a:t>
            </a:r>
            <a:r>
              <a:rPr lang="en-GB" sz="3100" dirty="0">
                <a:latin typeface="Cambria" panose="02040503050406030204" pitchFamily="18" charset="0"/>
              </a:rPr>
              <a:t>the rise of cost for social services above inflation and income </a:t>
            </a:r>
            <a:r>
              <a:rPr lang="en-GB" sz="3100" dirty="0" smtClean="0">
                <a:latin typeface="Cambria" panose="02040503050406030204" pitchFamily="18" charset="0"/>
              </a:rPr>
              <a:t>level. </a:t>
            </a:r>
            <a:r>
              <a:rPr lang="en-GB" sz="3100" dirty="0">
                <a:latin typeface="Cambria" panose="02040503050406030204" pitchFamily="18" charset="0"/>
              </a:rPr>
              <a:t>The benefit </a:t>
            </a:r>
            <a:r>
              <a:rPr lang="en-GB" sz="3100" dirty="0" smtClean="0">
                <a:latin typeface="Cambria" panose="02040503050406030204" pitchFamily="18" charset="0"/>
              </a:rPr>
              <a:t>dependency</a:t>
            </a:r>
            <a:r>
              <a:rPr lang="lv-LV" sz="3100" dirty="0" smtClean="0">
                <a:latin typeface="Cambria" panose="02040503050406030204" pitchFamily="18" charset="0"/>
              </a:rPr>
              <a:t>;</a:t>
            </a:r>
            <a:endParaRPr lang="lv-LV" sz="3100" dirty="0">
              <a:latin typeface="Cambria" panose="02040503050406030204" pitchFamily="18" charset="0"/>
            </a:endParaRPr>
          </a:p>
          <a:p>
            <a:pPr lvl="2"/>
            <a:r>
              <a:rPr lang="en-GB" sz="3100" dirty="0">
                <a:latin typeface="Cambria" panose="02040503050406030204" pitchFamily="18" charset="0"/>
              </a:rPr>
              <a:t>The increase of criminality and social </a:t>
            </a:r>
            <a:r>
              <a:rPr lang="en-GB" sz="3100" dirty="0" smtClean="0">
                <a:latin typeface="Cambria" panose="02040503050406030204" pitchFamily="18" charset="0"/>
              </a:rPr>
              <a:t>disobedience</a:t>
            </a:r>
            <a:r>
              <a:rPr lang="lv-LV" sz="3100" dirty="0" smtClean="0">
                <a:latin typeface="Cambria" panose="02040503050406030204" pitchFamily="18" charset="0"/>
              </a:rPr>
              <a:t>;</a:t>
            </a:r>
            <a:endParaRPr lang="lv-LV" sz="3100" dirty="0">
              <a:latin typeface="Cambria" panose="02040503050406030204" pitchFamily="18" charset="0"/>
            </a:endParaRPr>
          </a:p>
          <a:p>
            <a:pPr lvl="1"/>
            <a:r>
              <a:rPr lang="en-GB" sz="3100" dirty="0">
                <a:latin typeface="Cambria" panose="02040503050406030204" pitchFamily="18" charset="0"/>
              </a:rPr>
              <a:t>Medical tourism (persons from Asia</a:t>
            </a:r>
            <a:r>
              <a:rPr lang="en-GB" sz="3100" dirty="0" smtClean="0">
                <a:latin typeface="Cambria" panose="02040503050406030204" pitchFamily="18" charset="0"/>
              </a:rPr>
              <a:t>)</a:t>
            </a:r>
            <a:r>
              <a:rPr lang="lv-LV" sz="3100" dirty="0" smtClean="0">
                <a:latin typeface="Cambria" panose="02040503050406030204" pitchFamily="18" charset="0"/>
              </a:rPr>
              <a:t>;</a:t>
            </a:r>
            <a:endParaRPr lang="lv-LV" sz="3100" dirty="0">
              <a:latin typeface="Cambria" panose="02040503050406030204" pitchFamily="18" charset="0"/>
            </a:endParaRPr>
          </a:p>
          <a:p>
            <a:pPr lvl="1"/>
            <a:r>
              <a:rPr lang="en-GB" sz="3100" dirty="0" smtClean="0">
                <a:latin typeface="Cambria" panose="02040503050406030204" pitchFamily="18" charset="0"/>
              </a:rPr>
              <a:t>The flaws in the recognition of skills and knowledge.</a:t>
            </a:r>
            <a:endParaRPr lang="lv-LV" sz="3100" dirty="0">
              <a:latin typeface="Cambria" panose="02040503050406030204" pitchFamily="18" charset="0"/>
            </a:endParaRPr>
          </a:p>
          <a:p>
            <a:pPr lvl="1"/>
            <a:r>
              <a:rPr lang="en-GB" sz="3100" dirty="0">
                <a:latin typeface="Cambria" panose="02040503050406030204" pitchFamily="18" charset="0"/>
              </a:rPr>
              <a:t>Discrimination </a:t>
            </a:r>
            <a:r>
              <a:rPr lang="lv-LV" sz="3100" dirty="0" err="1" smtClean="0">
                <a:latin typeface="Cambria" panose="02040503050406030204" pitchFamily="18" charset="0"/>
              </a:rPr>
              <a:t>and</a:t>
            </a:r>
            <a:r>
              <a:rPr lang="lv-LV" sz="3100" dirty="0" smtClean="0">
                <a:latin typeface="Cambria" panose="02040503050406030204" pitchFamily="18" charset="0"/>
              </a:rPr>
              <a:t> </a:t>
            </a:r>
            <a:r>
              <a:rPr lang="lv-LV" sz="3100" dirty="0" err="1" smtClean="0">
                <a:latin typeface="Cambria" panose="02040503050406030204" pitchFamily="18" charset="0"/>
              </a:rPr>
              <a:t>anti-discrimination</a:t>
            </a:r>
            <a:r>
              <a:rPr lang="lv-LV" sz="3100" dirty="0" smtClean="0">
                <a:latin typeface="Cambria" panose="02040503050406030204" pitchFamily="18" charset="0"/>
              </a:rPr>
              <a:t> </a:t>
            </a:r>
            <a:r>
              <a:rPr lang="lv-LV" sz="3100" dirty="0" err="1" smtClean="0">
                <a:latin typeface="Cambria" panose="02040503050406030204" pitchFamily="18" charset="0"/>
              </a:rPr>
              <a:t>laws</a:t>
            </a:r>
            <a:r>
              <a:rPr lang="lv-LV" sz="3100" dirty="0">
                <a:latin typeface="Cambria" panose="02040503050406030204" pitchFamily="18" charset="0"/>
              </a:rPr>
              <a:t>;</a:t>
            </a:r>
          </a:p>
          <a:p>
            <a:pPr lvl="1"/>
            <a:r>
              <a:rPr lang="en-GB" sz="3100" dirty="0">
                <a:latin typeface="Cambria" panose="02040503050406030204" pitchFamily="18" charset="0"/>
              </a:rPr>
              <a:t>Negative media coverage and far-right </a:t>
            </a:r>
            <a:r>
              <a:rPr lang="en-GB" sz="3100" dirty="0" smtClean="0">
                <a:latin typeface="Cambria" panose="02040503050406030204" pitchFamily="18" charset="0"/>
              </a:rPr>
              <a:t>activities.</a:t>
            </a:r>
            <a:endParaRPr lang="lv-LV" sz="3100" dirty="0">
              <a:latin typeface="Cambria" panose="02040503050406030204" pitchFamily="18" charset="0"/>
            </a:endParaRPr>
          </a:p>
          <a:p>
            <a:endParaRPr lang="lv-LV" dirty="0" smtClean="0"/>
          </a:p>
          <a:p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2744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Thank you for your attention!</a:t>
            </a:r>
            <a:endParaRPr lang="en-GB" sz="2400" b="1" dirty="0"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998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538</Words>
  <Application>Microsoft Office PowerPoint</Application>
  <PresentationFormat>Bildschirmpräsentation (4:3)</PresentationFormat>
  <Paragraphs>76</Paragraphs>
  <Slides>7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Office Theme</vt:lpstr>
      <vt:lpstr>3rd Meeting in Portsmouth/United Kingdom (15/09/2014 – 19/09/2014)   Leonardo da Vinci Partnership Project Education Schemes as an Integration Tool – A European Comparison (ESIT)</vt:lpstr>
      <vt:lpstr>Folie 2</vt:lpstr>
      <vt:lpstr>Folie 3</vt:lpstr>
      <vt:lpstr>Folie 4</vt:lpstr>
      <vt:lpstr>Folie 5</vt:lpstr>
      <vt:lpstr>Folie 6</vt:lpstr>
      <vt:lpstr>Folie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Meeting in Portsmouth/United Kingdom (15/09/2014 – 19/09/2014)   Leonardo da Vinci Partnership Project Education Schemes as an Integration Tool – A European Comparison (ESIT)</dc:title>
  <dc:creator>Liva Snike</dc:creator>
  <cp:lastModifiedBy>Golla</cp:lastModifiedBy>
  <cp:revision>7</cp:revision>
  <dcterms:created xsi:type="dcterms:W3CDTF">2006-08-16T00:00:00Z</dcterms:created>
  <dcterms:modified xsi:type="dcterms:W3CDTF">2014-09-22T06:33:55Z</dcterms:modified>
</cp:coreProperties>
</file>