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5" r:id="rId3"/>
    <p:sldId id="264" r:id="rId4"/>
    <p:sldId id="276" r:id="rId5"/>
    <p:sldId id="257" r:id="rId6"/>
    <p:sldId id="262" r:id="rId7"/>
    <p:sldId id="263" r:id="rId8"/>
    <p:sldId id="258" r:id="rId9"/>
    <p:sldId id="259" r:id="rId10"/>
    <p:sldId id="273" r:id="rId11"/>
    <p:sldId id="274" r:id="rId12"/>
    <p:sldId id="267" r:id="rId13"/>
    <p:sldId id="278" r:id="rId14"/>
    <p:sldId id="275" r:id="rId15"/>
    <p:sldId id="269" r:id="rId16"/>
    <p:sldId id="270" r:id="rId17"/>
    <p:sldId id="271" r:id="rId18"/>
    <p:sldId id="277" r:id="rId19"/>
  </p:sldIdLst>
  <p:sldSz cx="9144000" cy="6858000" type="screen4x3"/>
  <p:notesSz cx="6797675" cy="987266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44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99E1AE1-84A6-4E30-96B5-270D3E9F003D}" type="datetimeFigureOut">
              <a:rPr lang="de-DE"/>
              <a:pPr/>
              <a:t>08.06.2015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689475"/>
            <a:ext cx="5438775" cy="44434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377363"/>
            <a:ext cx="2946400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E084DE4-855C-4858-A137-2E121599BB49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de-DE" smtClean="0"/>
          </a:p>
        </p:txBody>
      </p:sp>
      <p:sp>
        <p:nvSpPr>
          <p:cNvPr id="21507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A125618-0931-4EA3-9C30-58A941932C38}" type="slidenum">
              <a:rPr lang="de-DE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89DEBE-0CE9-43F0-9F2D-DDECCEF84C8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557DA8-4A65-458B-B5FC-7E94BB730D68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07D5A3-6635-44EC-8CE9-ED2E9714838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ED906F-7D9A-4419-B91A-D0816B25E622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78ECB1-B100-4F07-BD7E-04AD8C5406E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BA3F04-354B-41D0-BA79-0477B5D23D0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472BA0-A404-403F-A982-782E7E87F55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288948-D4ED-40F4-855F-B8715D3E15C8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D09C6-1F4A-4C2F-90DC-766DA733914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48E381-5020-4A82-A673-AAB788EB406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D63F34-A4E6-49E7-A667-99B0EC74CF8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24D824F-556F-4810-8C20-C8A0E2453BDF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16113"/>
            <a:ext cx="7772400" cy="2233612"/>
          </a:xfrm>
        </p:spPr>
        <p:txBody>
          <a:bodyPr/>
          <a:lstStyle/>
          <a:p>
            <a:pPr eaLnBrk="1" hangingPunct="1"/>
            <a:r>
              <a:rPr lang="de-DE" altLang="de-DE" sz="4000" b="1" dirty="0" smtClean="0"/>
              <a:t>Education </a:t>
            </a:r>
            <a:r>
              <a:rPr lang="de-DE" altLang="de-DE" sz="4000" b="1" dirty="0" err="1" smtClean="0"/>
              <a:t>Schemes</a:t>
            </a:r>
            <a:r>
              <a:rPr lang="de-DE" altLang="de-DE" sz="4000" b="1" dirty="0" smtClean="0"/>
              <a:t> </a:t>
            </a:r>
            <a:r>
              <a:rPr lang="de-DE" altLang="de-DE" sz="4000" b="1" dirty="0" err="1" smtClean="0"/>
              <a:t>as</a:t>
            </a:r>
            <a:r>
              <a:rPr lang="de-DE" altLang="de-DE" sz="4000" b="1" dirty="0" smtClean="0"/>
              <a:t> an Integration </a:t>
            </a:r>
            <a:r>
              <a:rPr lang="de-DE" altLang="de-DE" sz="4000" b="1" dirty="0" smtClean="0"/>
              <a:t>Tool -  </a:t>
            </a:r>
            <a:r>
              <a:rPr lang="de-DE" altLang="de-DE" sz="4000" b="1" dirty="0" smtClean="0"/>
              <a:t/>
            </a:r>
            <a:br>
              <a:rPr lang="de-DE" altLang="de-DE" sz="4000" b="1" dirty="0" smtClean="0"/>
            </a:br>
            <a:r>
              <a:rPr lang="de-DE" altLang="de-DE" sz="4000" b="1" dirty="0" smtClean="0"/>
              <a:t>A European </a:t>
            </a:r>
            <a:r>
              <a:rPr lang="de-DE" altLang="de-DE" sz="4000" b="1" dirty="0" err="1" smtClean="0"/>
              <a:t>Comparison</a:t>
            </a:r>
            <a:r>
              <a:rPr lang="de-DE" altLang="de-DE" sz="4000" b="1" dirty="0" smtClean="0"/>
              <a:t/>
            </a:r>
            <a:br>
              <a:rPr lang="de-DE" altLang="de-DE" sz="4000" b="1" dirty="0" smtClean="0"/>
            </a:br>
            <a:endParaRPr lang="de-DE" altLang="de-DE" sz="4000" b="1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92600"/>
            <a:ext cx="6400800" cy="1346200"/>
          </a:xfrm>
        </p:spPr>
        <p:txBody>
          <a:bodyPr/>
          <a:lstStyle/>
          <a:p>
            <a:pPr eaLnBrk="1" hangingPunct="1">
              <a:defRPr/>
            </a:pPr>
            <a:endParaRPr lang="de-DE" altLang="de-DE" b="1" dirty="0" smtClean="0">
              <a:solidFill>
                <a:schemeClr val="accent6">
                  <a:lumMod val="60000"/>
                  <a:lumOff val="40000"/>
                </a:schemeClr>
              </a:solidFill>
              <a:ea typeface="+mn-ea"/>
            </a:endParaRPr>
          </a:p>
          <a:p>
            <a:pPr eaLnBrk="1" hangingPunct="1">
              <a:defRPr/>
            </a:pPr>
            <a:r>
              <a:rPr lang="de-DE" altLang="de-DE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+mn-ea"/>
              </a:rPr>
              <a:t>Meeting Brescia,</a:t>
            </a:r>
          </a:p>
          <a:p>
            <a:pPr eaLnBrk="1" hangingPunct="1">
              <a:defRPr/>
            </a:pPr>
            <a:r>
              <a:rPr lang="de-DE" altLang="de-DE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a typeface="+mn-ea"/>
              </a:rPr>
              <a:t>12.-16.01.2015</a:t>
            </a:r>
          </a:p>
        </p:txBody>
      </p:sp>
      <p:pic>
        <p:nvPicPr>
          <p:cNvPr id="2" name="Bild 1" descr="BWK_rgb_po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9913" y="617538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Bild 1" descr="BWK_rgb_po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1500" y="620713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Grafik 5" descr="LL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013" y="620713"/>
            <a:ext cx="17526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de-DE" altLang="de-DE" sz="4800" smtClean="0"/>
              <a:t>Staff in the BWK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29600" cy="4525962"/>
          </a:xfrm>
        </p:spPr>
        <p:txBody>
          <a:bodyPr/>
          <a:lstStyle/>
          <a:p>
            <a:pPr marL="85725" indent="-3175" eaLnBrk="1" hangingPunct="1">
              <a:lnSpc>
                <a:spcPct val="80000"/>
              </a:lnSpc>
              <a:buFontTx/>
              <a:buNone/>
              <a:tabLst>
                <a:tab pos="450850" algn="l"/>
              </a:tabLst>
            </a:pPr>
            <a:r>
              <a:rPr lang="de-DE" altLang="de-DE" sz="2400" b="1" u="sng" smtClean="0"/>
              <a:t>Professional categories:</a:t>
            </a:r>
          </a:p>
          <a:p>
            <a:pPr marL="85725" indent="-3175" eaLnBrk="1" hangingPunct="1">
              <a:lnSpc>
                <a:spcPct val="80000"/>
              </a:lnSpc>
              <a:buFontTx/>
              <a:buNone/>
              <a:tabLst>
                <a:tab pos="450850" algn="l"/>
              </a:tabLst>
            </a:pPr>
            <a:endParaRPr lang="de-DE" altLang="de-DE" sz="2400" smtClean="0"/>
          </a:p>
          <a:p>
            <a:pPr marL="85725" indent="-3175" eaLnBrk="1" hangingPunct="1">
              <a:lnSpc>
                <a:spcPct val="80000"/>
              </a:lnSpc>
              <a:buFontTx/>
              <a:buAutoNum type="arabicPeriod"/>
              <a:tabLst>
                <a:tab pos="450850" algn="l"/>
              </a:tabLst>
            </a:pPr>
            <a:r>
              <a:rPr lang="de-DE" altLang="de-DE" sz="2400" smtClean="0"/>
              <a:t>Trainers </a:t>
            </a:r>
          </a:p>
          <a:p>
            <a:pPr marL="85725" indent="-3175" eaLnBrk="1" hangingPunct="1">
              <a:lnSpc>
                <a:spcPct val="80000"/>
              </a:lnSpc>
              <a:buFontTx/>
              <a:buAutoNum type="arabicPeriod"/>
              <a:tabLst>
                <a:tab pos="450850" algn="l"/>
              </a:tabLst>
            </a:pPr>
            <a:endParaRPr lang="de-DE" altLang="de-DE" sz="2400" smtClean="0"/>
          </a:p>
          <a:p>
            <a:pPr marL="85725" indent="-3175" eaLnBrk="1" hangingPunct="1">
              <a:lnSpc>
                <a:spcPct val="80000"/>
              </a:lnSpc>
              <a:buFontTx/>
              <a:buAutoNum type="arabicPeriod"/>
              <a:tabLst>
                <a:tab pos="450850" algn="l"/>
              </a:tabLst>
            </a:pPr>
            <a:r>
              <a:rPr lang="de-DE" altLang="de-DE" sz="2400" smtClean="0"/>
              <a:t>German teachers</a:t>
            </a:r>
          </a:p>
          <a:p>
            <a:pPr marL="85725" indent="-3175" eaLnBrk="1" hangingPunct="1">
              <a:lnSpc>
                <a:spcPct val="80000"/>
              </a:lnSpc>
              <a:buFontTx/>
              <a:buAutoNum type="arabicPeriod"/>
              <a:tabLst>
                <a:tab pos="450850" algn="l"/>
              </a:tabLst>
            </a:pPr>
            <a:endParaRPr lang="de-DE" altLang="de-DE" sz="2400" smtClean="0"/>
          </a:p>
          <a:p>
            <a:pPr marL="85725" indent="-3175" eaLnBrk="1" hangingPunct="1">
              <a:lnSpc>
                <a:spcPct val="80000"/>
              </a:lnSpc>
              <a:buFontTx/>
              <a:buAutoNum type="arabicPeriod"/>
              <a:tabLst>
                <a:tab pos="450850" algn="l"/>
              </a:tabLst>
            </a:pPr>
            <a:r>
              <a:rPr lang="de-DE" altLang="de-DE" sz="2400" smtClean="0"/>
              <a:t>Teachers for remedial lessions (f. e. mathematics)</a:t>
            </a:r>
          </a:p>
          <a:p>
            <a:pPr marL="85725" indent="-3175" eaLnBrk="1" hangingPunct="1">
              <a:lnSpc>
                <a:spcPct val="80000"/>
              </a:lnSpc>
              <a:buFontTx/>
              <a:buAutoNum type="arabicPeriod"/>
              <a:tabLst>
                <a:tab pos="450850" algn="l"/>
              </a:tabLst>
            </a:pPr>
            <a:endParaRPr lang="de-DE" altLang="de-DE" sz="2400" smtClean="0"/>
          </a:p>
          <a:p>
            <a:pPr marL="85725" indent="-3175" eaLnBrk="1" hangingPunct="1">
              <a:lnSpc>
                <a:spcPct val="80000"/>
              </a:lnSpc>
              <a:buFontTx/>
              <a:buAutoNum type="arabicPeriod"/>
              <a:tabLst>
                <a:tab pos="450850" algn="l"/>
              </a:tabLst>
            </a:pPr>
            <a:r>
              <a:rPr lang="de-DE" altLang="de-DE" sz="2400" smtClean="0"/>
              <a:t>Social Workers</a:t>
            </a:r>
          </a:p>
          <a:p>
            <a:pPr marL="85725" indent="-3175" eaLnBrk="1" hangingPunct="1">
              <a:lnSpc>
                <a:spcPct val="80000"/>
              </a:lnSpc>
              <a:buFontTx/>
              <a:buAutoNum type="arabicPeriod"/>
              <a:tabLst>
                <a:tab pos="450850" algn="l"/>
              </a:tabLst>
            </a:pPr>
            <a:endParaRPr lang="de-DE" altLang="de-DE" sz="2400" smtClean="0"/>
          </a:p>
          <a:p>
            <a:pPr marL="85725" indent="-3175" eaLnBrk="1" hangingPunct="1">
              <a:lnSpc>
                <a:spcPct val="80000"/>
              </a:lnSpc>
              <a:buFontTx/>
              <a:buAutoNum type="arabicPeriod"/>
              <a:tabLst>
                <a:tab pos="450850" algn="l"/>
              </a:tabLst>
            </a:pPr>
            <a:r>
              <a:rPr lang="de-DE" altLang="de-DE" sz="2400" smtClean="0"/>
              <a:t>Graduate Pedagogues</a:t>
            </a:r>
          </a:p>
          <a:p>
            <a:pPr marL="85725" indent="-3175" eaLnBrk="1" hangingPunct="1">
              <a:lnSpc>
                <a:spcPct val="80000"/>
              </a:lnSpc>
              <a:buFontTx/>
              <a:buNone/>
              <a:tabLst>
                <a:tab pos="450850" algn="l"/>
              </a:tabLst>
            </a:pPr>
            <a:endParaRPr lang="de-DE" altLang="de-DE" sz="2400" smtClean="0"/>
          </a:p>
          <a:p>
            <a:pPr marL="85725" indent="-3175" eaLnBrk="1" hangingPunct="1">
              <a:lnSpc>
                <a:spcPct val="80000"/>
              </a:lnSpc>
              <a:buFontTx/>
              <a:buNone/>
              <a:tabLst>
                <a:tab pos="450850" algn="l"/>
              </a:tabLst>
            </a:pPr>
            <a:endParaRPr lang="de-DE" altLang="de-DE" sz="2400" smtClean="0"/>
          </a:p>
          <a:p>
            <a:pPr marL="85725" indent="-3175" eaLnBrk="1" hangingPunct="1">
              <a:lnSpc>
                <a:spcPct val="80000"/>
              </a:lnSpc>
              <a:buFontTx/>
              <a:buNone/>
              <a:tabLst>
                <a:tab pos="450850" algn="l"/>
              </a:tabLst>
            </a:pPr>
            <a:endParaRPr lang="de-DE" altLang="de-DE" sz="2400" b="1" smtClean="0"/>
          </a:p>
        </p:txBody>
      </p:sp>
      <p:pic>
        <p:nvPicPr>
          <p:cNvPr id="11267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5949950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de-DE" altLang="de-DE" sz="4800" smtClean="0"/>
              <a:t>Staff in the BWK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29600" cy="4525962"/>
          </a:xfrm>
        </p:spPr>
        <p:txBody>
          <a:bodyPr/>
          <a:lstStyle/>
          <a:p>
            <a:pPr marL="85725" indent="-3175" eaLnBrk="1" hangingPunct="1">
              <a:lnSpc>
                <a:spcPct val="80000"/>
              </a:lnSpc>
              <a:buFontTx/>
              <a:buNone/>
              <a:tabLst>
                <a:tab pos="450850" algn="l"/>
              </a:tabLst>
            </a:pPr>
            <a:endParaRPr lang="de-DE" altLang="de-DE" sz="2400" smtClean="0"/>
          </a:p>
          <a:p>
            <a:pPr marL="85725" indent="-3175" eaLnBrk="1" hangingPunct="1">
              <a:lnSpc>
                <a:spcPct val="80000"/>
              </a:lnSpc>
              <a:buFontTx/>
              <a:buNone/>
              <a:tabLst>
                <a:tab pos="450850" algn="l"/>
              </a:tabLst>
            </a:pPr>
            <a:r>
              <a:rPr lang="de-DE" altLang="de-DE" sz="2800" u="sng" smtClean="0"/>
              <a:t>Qualifications</a:t>
            </a:r>
          </a:p>
          <a:p>
            <a:pPr marL="85725" indent="-3175" eaLnBrk="1" hangingPunct="1">
              <a:lnSpc>
                <a:spcPct val="80000"/>
              </a:lnSpc>
              <a:buFontTx/>
              <a:buNone/>
              <a:tabLst>
                <a:tab pos="450850" algn="l"/>
              </a:tabLst>
            </a:pPr>
            <a:endParaRPr lang="de-DE" altLang="de-DE" sz="2400" smtClean="0"/>
          </a:p>
          <a:p>
            <a:pPr marL="85725" indent="-3175" eaLnBrk="1" hangingPunct="1">
              <a:lnSpc>
                <a:spcPct val="80000"/>
              </a:lnSpc>
              <a:buFontTx/>
              <a:buAutoNum type="arabicPeriod"/>
              <a:tabLst>
                <a:tab pos="450850" algn="l"/>
              </a:tabLst>
            </a:pPr>
            <a:r>
              <a:rPr lang="de-DE" altLang="de-DE" sz="2400" b="1" smtClean="0"/>
              <a:t>Trainers</a:t>
            </a:r>
          </a:p>
          <a:p>
            <a:pPr marL="85725" indent="-3175" eaLnBrk="1" hangingPunct="1">
              <a:lnSpc>
                <a:spcPct val="80000"/>
              </a:lnSpc>
              <a:buFontTx/>
              <a:buNone/>
              <a:tabLst>
                <a:tab pos="450850" algn="l"/>
              </a:tabLst>
            </a:pPr>
            <a:r>
              <a:rPr lang="de-DE" altLang="de-DE" sz="2400" smtClean="0"/>
              <a:t>in different professions, depending on the kind of vocational training, f. e. Hotel Business, Retail ... </a:t>
            </a:r>
          </a:p>
          <a:p>
            <a:pPr marL="85725" indent="-3175" eaLnBrk="1" hangingPunct="1">
              <a:lnSpc>
                <a:spcPct val="80000"/>
              </a:lnSpc>
              <a:buFontTx/>
              <a:buNone/>
              <a:tabLst>
                <a:tab pos="450850" algn="l"/>
              </a:tabLst>
            </a:pPr>
            <a:endParaRPr lang="de-DE" altLang="de-DE" sz="2400" smtClean="0"/>
          </a:p>
          <a:p>
            <a:pPr marL="85725" indent="-3175" eaLnBrk="1" hangingPunct="1">
              <a:lnSpc>
                <a:spcPct val="80000"/>
              </a:lnSpc>
              <a:tabLst>
                <a:tab pos="450850" algn="l"/>
              </a:tabLst>
            </a:pPr>
            <a:r>
              <a:rPr lang="de-DE" altLang="de-DE" sz="2400" smtClean="0"/>
              <a:t>(Officially recognised) Training qualification in their profession</a:t>
            </a:r>
          </a:p>
          <a:p>
            <a:pPr marL="85725" indent="-3175" eaLnBrk="1" hangingPunct="1">
              <a:lnSpc>
                <a:spcPct val="80000"/>
              </a:lnSpc>
              <a:tabLst>
                <a:tab pos="450850" algn="l"/>
              </a:tabLst>
            </a:pPr>
            <a:r>
              <a:rPr lang="de-DE" altLang="de-DE" sz="2400" smtClean="0"/>
              <a:t>„Ausbildereignungsverordnung - AEVO“: Examination before the Chamber of Industry and Commerce or Chamber of Trade</a:t>
            </a:r>
          </a:p>
        </p:txBody>
      </p:sp>
      <p:pic>
        <p:nvPicPr>
          <p:cNvPr id="12291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5949950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de-DE" altLang="de-DE" sz="4800" smtClean="0"/>
              <a:t>Staff in the BWK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29600" cy="4525962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de-DE" sz="2400" u="sng" dirty="0" smtClean="0">
                <a:ea typeface="+mn-ea"/>
              </a:rPr>
              <a:t>Content of the examination: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altLang="de-DE" sz="2400" dirty="0" smtClean="0">
              <a:ea typeface="+mn-ea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de-DE" sz="2400" dirty="0" smtClean="0">
                <a:ea typeface="+mn-ea"/>
              </a:rPr>
              <a:t>Vocational education knowledge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de-DE" sz="2400" dirty="0" smtClean="0">
                <a:ea typeface="+mn-ea"/>
              </a:rPr>
              <a:t>f. e. </a:t>
            </a:r>
            <a:r>
              <a:rPr lang="en-US" sz="2400" dirty="0" smtClean="0">
                <a:ea typeface="+mn-ea"/>
              </a:rPr>
              <a:t>Check </a:t>
            </a:r>
            <a:r>
              <a:rPr lang="en-US" sz="2400" dirty="0">
                <a:ea typeface="+mn-ea"/>
              </a:rPr>
              <a:t>training requirements and training </a:t>
            </a:r>
            <a:r>
              <a:rPr lang="en-US" sz="2400" dirty="0" smtClean="0">
                <a:ea typeface="+mn-ea"/>
              </a:rPr>
              <a:t>plan, Conduct training etc.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altLang="de-DE" sz="2400" dirty="0" smtClean="0">
              <a:ea typeface="+mn-ea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altLang="de-DE" sz="2400" dirty="0">
              <a:ea typeface="+mn-ea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de-DE" sz="2400" u="sng" dirty="0" smtClean="0">
                <a:ea typeface="+mn-ea"/>
              </a:rPr>
              <a:t>Ways to the Examination: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de-DE" sz="2400" dirty="0" smtClean="0">
                <a:ea typeface="+mn-ea"/>
              </a:rPr>
              <a:t>Directly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>
                <a:ea typeface="+mn-ea"/>
              </a:rPr>
              <a:t>Participation in the preparation course</a:t>
            </a:r>
            <a:endParaRPr lang="en-US" altLang="de-DE" sz="2400" dirty="0" smtClean="0">
              <a:ea typeface="+mn-ea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altLang="de-DE" sz="2400" dirty="0" smtClean="0">
              <a:ea typeface="+mn-ea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altLang="de-DE" sz="2400" dirty="0" smtClean="0">
              <a:ea typeface="+mn-ea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altLang="de-DE" sz="2400" dirty="0">
              <a:ea typeface="+mn-ea"/>
            </a:endParaRPr>
          </a:p>
          <a:p>
            <a:pPr marL="85725" indent="0" eaLnBrk="1" hangingPunct="1">
              <a:lnSpc>
                <a:spcPct val="80000"/>
              </a:lnSpc>
              <a:buFontTx/>
              <a:buNone/>
              <a:defRPr/>
            </a:pPr>
            <a:endParaRPr lang="en-GB" altLang="de-DE" sz="2400" dirty="0" smtClean="0">
              <a:ea typeface="+mn-ea"/>
            </a:endParaRPr>
          </a:p>
        </p:txBody>
      </p:sp>
      <p:pic>
        <p:nvPicPr>
          <p:cNvPr id="13315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5949950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Staff in the BWK</a:t>
            </a:r>
          </a:p>
        </p:txBody>
      </p:sp>
      <p:sp>
        <p:nvSpPr>
          <p:cNvPr id="14338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de-DE" b="1" dirty="0" smtClean="0"/>
              <a:t>In the BWK we offer a Preparation Course particular for People with Migration Background:</a:t>
            </a:r>
          </a:p>
          <a:p>
            <a:pPr marL="0" indent="0" eaLnBrk="1" hangingPunct="1">
              <a:buFontTx/>
              <a:buNone/>
            </a:pPr>
            <a:endParaRPr lang="en-GB" altLang="de-DE" b="1" dirty="0" smtClean="0"/>
          </a:p>
          <a:p>
            <a:pPr marL="0" indent="0" eaLnBrk="1" hangingPunct="1">
              <a:buFontTx/>
              <a:buNone/>
            </a:pPr>
            <a:r>
              <a:rPr lang="en-GB" altLang="de-DE" b="1" dirty="0" smtClean="0"/>
              <a:t>AEVO - </a:t>
            </a:r>
            <a:r>
              <a:rPr lang="de-DE" altLang="de-DE" b="1" dirty="0" err="1" smtClean="0"/>
              <a:t>culturally</a:t>
            </a:r>
            <a:r>
              <a:rPr lang="de-DE" altLang="de-DE" b="1" dirty="0" smtClean="0"/>
              <a:t> sensitive </a:t>
            </a:r>
            <a:r>
              <a:rPr lang="de-DE" altLang="de-DE" b="1" dirty="0" err="1" smtClean="0"/>
              <a:t>seminar</a:t>
            </a:r>
            <a:endParaRPr lang="de-DE" altLang="de-DE" b="1" dirty="0" smtClean="0"/>
          </a:p>
          <a:p>
            <a:pPr marL="0" indent="0" eaLnBrk="1" hangingPunct="1">
              <a:buFontTx/>
              <a:buNone/>
            </a:pPr>
            <a:endParaRPr lang="de-DE" altLang="de-DE" dirty="0" smtClean="0"/>
          </a:p>
          <a:p>
            <a:pPr marL="0" indent="0">
              <a:buFontTx/>
              <a:buNone/>
            </a:pPr>
            <a:r>
              <a:rPr lang="de-DE" dirty="0" smtClean="0"/>
              <a:t>(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increase</a:t>
            </a:r>
            <a:r>
              <a:rPr lang="de-DE" dirty="0" smtClean="0"/>
              <a:t> the </a:t>
            </a:r>
            <a:r>
              <a:rPr lang="de-DE" dirty="0" err="1" smtClean="0"/>
              <a:t>number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trainers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migration</a:t>
            </a:r>
            <a:r>
              <a:rPr lang="de-DE" dirty="0" smtClean="0"/>
              <a:t> </a:t>
            </a:r>
            <a:r>
              <a:rPr lang="de-DE" dirty="0" err="1" smtClean="0"/>
              <a:t>background</a:t>
            </a:r>
            <a:r>
              <a:rPr lang="de-DE" dirty="0" smtClean="0"/>
              <a:t>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800" smtClean="0"/>
              <a:t>Staff in the BWK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29600" cy="4525962"/>
          </a:xfrm>
        </p:spPr>
        <p:txBody>
          <a:bodyPr/>
          <a:lstStyle/>
          <a:p>
            <a:pPr marL="85725" indent="0" eaLnBrk="1" hangingPunct="1">
              <a:buFontTx/>
              <a:buNone/>
              <a:defRPr/>
            </a:pPr>
            <a:r>
              <a:rPr lang="en-GB" altLang="de-DE" sz="2400" b="1" dirty="0" smtClean="0">
                <a:ea typeface="+mn-ea"/>
              </a:rPr>
              <a:t>2. German Teachers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de-DE" altLang="de-DE" sz="2400" u="sng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de-DE" altLang="de-DE" sz="2400" u="sng" dirty="0" err="1" smtClean="0">
                <a:ea typeface="+mn-ea"/>
              </a:rPr>
              <a:t>Required</a:t>
            </a:r>
            <a:r>
              <a:rPr lang="de-DE" altLang="de-DE" sz="2400" u="sng" dirty="0" smtClean="0">
                <a:ea typeface="+mn-ea"/>
              </a:rPr>
              <a:t> </a:t>
            </a:r>
            <a:r>
              <a:rPr lang="de-DE" altLang="de-DE" sz="2400" u="sng" dirty="0" err="1" smtClean="0">
                <a:ea typeface="+mn-ea"/>
              </a:rPr>
              <a:t>Qualification</a:t>
            </a:r>
            <a:endParaRPr lang="de-DE" altLang="de-DE" sz="2400" u="sng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de-DE" altLang="de-DE" sz="2400" dirty="0" smtClean="0">
                <a:ea typeface="+mn-ea"/>
              </a:rPr>
              <a:t>German </a:t>
            </a:r>
            <a:r>
              <a:rPr lang="de-DE" altLang="de-DE" sz="2400" dirty="0" err="1" smtClean="0">
                <a:ea typeface="+mn-ea"/>
              </a:rPr>
              <a:t>as</a:t>
            </a:r>
            <a:r>
              <a:rPr lang="de-DE" altLang="de-DE" sz="2400" dirty="0" smtClean="0">
                <a:ea typeface="+mn-ea"/>
              </a:rPr>
              <a:t> a </a:t>
            </a:r>
            <a:r>
              <a:rPr lang="de-DE" altLang="de-DE" sz="2400" dirty="0" err="1" smtClean="0">
                <a:ea typeface="+mn-ea"/>
              </a:rPr>
              <a:t>foreign</a:t>
            </a:r>
            <a:r>
              <a:rPr lang="de-DE" altLang="de-DE" sz="2400" dirty="0" smtClean="0">
                <a:ea typeface="+mn-ea"/>
              </a:rPr>
              <a:t> Language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de-DE" altLang="de-DE" sz="2400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de-DE" altLang="de-DE" sz="2400" u="sng" dirty="0" err="1" smtClean="0">
                <a:ea typeface="+mn-ea"/>
              </a:rPr>
              <a:t>Ways</a:t>
            </a:r>
            <a:r>
              <a:rPr lang="de-DE" altLang="de-DE" sz="2400" u="sng" dirty="0" smtClean="0">
                <a:ea typeface="+mn-ea"/>
              </a:rPr>
              <a:t> </a:t>
            </a:r>
            <a:r>
              <a:rPr lang="de-DE" altLang="de-DE" sz="2400" u="sng" dirty="0" err="1" smtClean="0">
                <a:ea typeface="+mn-ea"/>
              </a:rPr>
              <a:t>to</a:t>
            </a:r>
            <a:r>
              <a:rPr lang="de-DE" altLang="de-DE" sz="2400" u="sng" dirty="0" smtClean="0">
                <a:ea typeface="+mn-ea"/>
              </a:rPr>
              <a:t> </a:t>
            </a:r>
            <a:r>
              <a:rPr lang="de-DE" altLang="de-DE" sz="2400" u="sng" dirty="0" err="1" smtClean="0">
                <a:ea typeface="+mn-ea"/>
              </a:rPr>
              <a:t>the</a:t>
            </a:r>
            <a:r>
              <a:rPr lang="de-DE" altLang="de-DE" sz="2400" u="sng" dirty="0" smtClean="0">
                <a:ea typeface="+mn-ea"/>
              </a:rPr>
              <a:t> </a:t>
            </a:r>
            <a:r>
              <a:rPr lang="de-DE" altLang="de-DE" sz="2400" u="sng" dirty="0" err="1" smtClean="0">
                <a:ea typeface="+mn-ea"/>
              </a:rPr>
              <a:t>Qualification</a:t>
            </a:r>
            <a:endParaRPr lang="de-DE" altLang="de-DE" sz="2400" u="sng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de-DE" altLang="de-DE" sz="2400" dirty="0" smtClean="0">
                <a:ea typeface="+mn-ea"/>
              </a:rPr>
              <a:t>Graduate Studies: German </a:t>
            </a:r>
            <a:r>
              <a:rPr lang="de-DE" altLang="de-DE" sz="2400" dirty="0" err="1" smtClean="0">
                <a:ea typeface="+mn-ea"/>
              </a:rPr>
              <a:t>as</a:t>
            </a:r>
            <a:r>
              <a:rPr lang="de-DE" altLang="de-DE" sz="2400" dirty="0" smtClean="0">
                <a:ea typeface="+mn-ea"/>
              </a:rPr>
              <a:t> Second </a:t>
            </a:r>
            <a:r>
              <a:rPr lang="de-DE" altLang="de-DE" sz="2400" dirty="0" err="1" smtClean="0">
                <a:ea typeface="+mn-ea"/>
              </a:rPr>
              <a:t>or</a:t>
            </a:r>
            <a:r>
              <a:rPr lang="de-DE" altLang="de-DE" sz="2400" dirty="0" smtClean="0">
                <a:ea typeface="+mn-ea"/>
              </a:rPr>
              <a:t> </a:t>
            </a:r>
            <a:r>
              <a:rPr lang="de-DE" altLang="de-DE" sz="2400" dirty="0" err="1" smtClean="0">
                <a:ea typeface="+mn-ea"/>
              </a:rPr>
              <a:t>Foreign</a:t>
            </a:r>
            <a:r>
              <a:rPr lang="de-DE" altLang="de-DE" sz="2400" dirty="0" smtClean="0">
                <a:ea typeface="+mn-ea"/>
              </a:rPr>
              <a:t> Language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de-DE" altLang="de-DE" sz="2400" dirty="0" smtClean="0">
                <a:ea typeface="+mn-ea"/>
              </a:rPr>
              <a:t>Graduate Studies: German </a:t>
            </a:r>
            <a:r>
              <a:rPr lang="de-DE" altLang="de-DE" sz="2400" dirty="0" err="1" smtClean="0">
                <a:ea typeface="+mn-ea"/>
              </a:rPr>
              <a:t>Philology</a:t>
            </a:r>
            <a:r>
              <a:rPr lang="de-DE" altLang="de-DE" sz="2400" dirty="0" smtClean="0">
                <a:ea typeface="+mn-ea"/>
              </a:rPr>
              <a:t> </a:t>
            </a:r>
            <a:r>
              <a:rPr lang="de-DE" altLang="de-DE" sz="2400" dirty="0" err="1" smtClean="0">
                <a:ea typeface="+mn-ea"/>
              </a:rPr>
              <a:t>with</a:t>
            </a:r>
            <a:r>
              <a:rPr lang="de-DE" altLang="de-DE" sz="2400" dirty="0" smtClean="0">
                <a:ea typeface="+mn-ea"/>
              </a:rPr>
              <a:t> </a:t>
            </a:r>
            <a:r>
              <a:rPr lang="de-DE" altLang="de-DE" sz="2400" dirty="0" err="1" smtClean="0">
                <a:ea typeface="+mn-ea"/>
              </a:rPr>
              <a:t>the</a:t>
            </a:r>
            <a:r>
              <a:rPr lang="de-DE" altLang="de-DE" sz="2400" dirty="0" smtClean="0">
                <a:ea typeface="+mn-ea"/>
              </a:rPr>
              <a:t> </a:t>
            </a:r>
            <a:r>
              <a:rPr lang="de-DE" altLang="de-DE" sz="2400" dirty="0" err="1" smtClean="0">
                <a:ea typeface="+mn-ea"/>
              </a:rPr>
              <a:t>Focal</a:t>
            </a:r>
            <a:r>
              <a:rPr lang="de-DE" altLang="de-DE" sz="2400" dirty="0" smtClean="0">
                <a:ea typeface="+mn-ea"/>
              </a:rPr>
              <a:t> Point German </a:t>
            </a:r>
            <a:r>
              <a:rPr lang="de-DE" altLang="de-DE" sz="2400" dirty="0" err="1" smtClean="0">
                <a:ea typeface="+mn-ea"/>
              </a:rPr>
              <a:t>as</a:t>
            </a:r>
            <a:r>
              <a:rPr lang="de-DE" altLang="de-DE" sz="2400" dirty="0" smtClean="0">
                <a:ea typeface="+mn-ea"/>
              </a:rPr>
              <a:t> a </a:t>
            </a:r>
            <a:r>
              <a:rPr lang="de-DE" altLang="de-DE" sz="2400" dirty="0" err="1" smtClean="0">
                <a:ea typeface="+mn-ea"/>
              </a:rPr>
              <a:t>foreign</a:t>
            </a:r>
            <a:r>
              <a:rPr lang="de-DE" altLang="de-DE" sz="2400" dirty="0" smtClean="0">
                <a:ea typeface="+mn-ea"/>
              </a:rPr>
              <a:t> Language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de-DE" altLang="de-DE" sz="2400" dirty="0" err="1" smtClean="0">
                <a:ea typeface="+mn-ea"/>
              </a:rPr>
              <a:t>Advanced</a:t>
            </a:r>
            <a:r>
              <a:rPr lang="de-DE" altLang="de-DE" sz="2400" dirty="0" smtClean="0">
                <a:ea typeface="+mn-ea"/>
              </a:rPr>
              <a:t> Training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de-DE" altLang="de-DE" sz="2400" dirty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de-DE" altLang="de-DE" sz="2400" dirty="0">
              <a:ea typeface="+mn-ea"/>
            </a:endParaRPr>
          </a:p>
          <a:p>
            <a:pPr marL="85725" indent="0" eaLnBrk="1" hangingPunct="1">
              <a:buFontTx/>
              <a:buNone/>
              <a:defRPr/>
            </a:pPr>
            <a:endParaRPr lang="en-GB" altLang="de-DE" sz="2400" dirty="0" smtClean="0">
              <a:ea typeface="+mn-ea"/>
            </a:endParaRPr>
          </a:p>
          <a:p>
            <a:pPr marL="85725" indent="0" eaLnBrk="1" hangingPunct="1">
              <a:buFontTx/>
              <a:buNone/>
              <a:defRPr/>
            </a:pPr>
            <a:endParaRPr lang="en-GB" altLang="de-DE" sz="2400" dirty="0" smtClean="0">
              <a:ea typeface="+mn-ea"/>
            </a:endParaRPr>
          </a:p>
          <a:p>
            <a:pPr marL="85725" indent="0" eaLnBrk="1" hangingPunct="1">
              <a:buFontTx/>
              <a:buNone/>
              <a:defRPr/>
            </a:pPr>
            <a:endParaRPr lang="en-GB" altLang="de-DE" sz="2400" dirty="0" smtClean="0">
              <a:ea typeface="+mn-ea"/>
            </a:endParaRPr>
          </a:p>
          <a:p>
            <a:pPr marL="85725" indent="0" eaLnBrk="1" hangingPunct="1">
              <a:buFontTx/>
              <a:buNone/>
              <a:defRPr/>
            </a:pPr>
            <a:endParaRPr lang="en-GB" altLang="de-DE" dirty="0" smtClean="0">
              <a:ea typeface="+mn-ea"/>
            </a:endParaRPr>
          </a:p>
          <a:p>
            <a:pPr marL="85725" indent="0" eaLnBrk="1" hangingPunct="1">
              <a:buFontTx/>
              <a:buNone/>
              <a:defRPr/>
            </a:pPr>
            <a:endParaRPr lang="en-GB" altLang="de-DE" dirty="0" smtClean="0">
              <a:ea typeface="+mn-ea"/>
            </a:endParaRPr>
          </a:p>
        </p:txBody>
      </p:sp>
      <p:pic>
        <p:nvPicPr>
          <p:cNvPr id="15363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5949950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Staff in the BWK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de-DE" altLang="de-DE" sz="2400" u="sng" dirty="0" smtClean="0">
                <a:ea typeface="+mn-ea"/>
              </a:rPr>
              <a:t>Content </a:t>
            </a:r>
            <a:r>
              <a:rPr lang="de-DE" altLang="de-DE" sz="2400" u="sng" dirty="0" err="1" smtClean="0">
                <a:ea typeface="+mn-ea"/>
              </a:rPr>
              <a:t>of</a:t>
            </a:r>
            <a:r>
              <a:rPr lang="de-DE" altLang="de-DE" sz="2400" u="sng" dirty="0" smtClean="0">
                <a:ea typeface="+mn-ea"/>
              </a:rPr>
              <a:t> </a:t>
            </a:r>
            <a:r>
              <a:rPr lang="de-DE" altLang="de-DE" sz="2400" u="sng" dirty="0" err="1" smtClean="0">
                <a:ea typeface="+mn-ea"/>
              </a:rPr>
              <a:t>the</a:t>
            </a:r>
            <a:r>
              <a:rPr lang="de-DE" altLang="de-DE" sz="2400" u="sng" dirty="0" smtClean="0">
                <a:ea typeface="+mn-ea"/>
              </a:rPr>
              <a:t> </a:t>
            </a:r>
            <a:r>
              <a:rPr lang="de-DE" altLang="de-DE" sz="2400" u="sng" dirty="0" err="1" smtClean="0">
                <a:ea typeface="+mn-ea"/>
              </a:rPr>
              <a:t>Advanced</a:t>
            </a:r>
            <a:r>
              <a:rPr lang="de-DE" altLang="de-DE" sz="2400" u="sng" dirty="0" smtClean="0">
                <a:ea typeface="+mn-ea"/>
              </a:rPr>
              <a:t> Training: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de-DE" altLang="de-DE" sz="2400" u="sng" dirty="0">
              <a:ea typeface="+mn-ea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de-DE" altLang="de-DE" sz="2400" dirty="0">
                <a:ea typeface="+mn-ea"/>
              </a:rPr>
              <a:t>Language </a:t>
            </a:r>
            <a:r>
              <a:rPr lang="de-DE" altLang="de-DE" sz="2400" dirty="0" err="1">
                <a:ea typeface="+mn-ea"/>
              </a:rPr>
              <a:t>training</a:t>
            </a:r>
            <a:endParaRPr lang="de-DE" altLang="de-DE" sz="2400" dirty="0">
              <a:ea typeface="+mn-ea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de-DE" altLang="de-DE" sz="2400" dirty="0">
                <a:ea typeface="+mn-ea"/>
              </a:rPr>
              <a:t>Regional </a:t>
            </a:r>
            <a:r>
              <a:rPr lang="de-DE" altLang="de-DE" sz="2400" dirty="0" err="1">
                <a:ea typeface="+mn-ea"/>
              </a:rPr>
              <a:t>studies</a:t>
            </a:r>
            <a:endParaRPr lang="de-DE" altLang="de-DE" sz="2400" dirty="0">
              <a:ea typeface="+mn-ea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>
                <a:ea typeface="+mn-ea"/>
              </a:rPr>
              <a:t>Methodology and didactics of foreign language education</a:t>
            </a:r>
          </a:p>
          <a:p>
            <a:pPr marL="85725" indent="0" eaLnBrk="1" hangingPunct="1">
              <a:lnSpc>
                <a:spcPct val="80000"/>
              </a:lnSpc>
              <a:buFontTx/>
              <a:buNone/>
              <a:defRPr/>
            </a:pPr>
            <a:endParaRPr lang="en-GB" altLang="de-DE" sz="2400" dirty="0" smtClean="0">
              <a:ea typeface="+mn-ea"/>
            </a:endParaRPr>
          </a:p>
        </p:txBody>
      </p:sp>
      <p:pic>
        <p:nvPicPr>
          <p:cNvPr id="16387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5949950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9600" cy="1439863"/>
          </a:xfrm>
        </p:spPr>
        <p:txBody>
          <a:bodyPr/>
          <a:lstStyle/>
          <a:p>
            <a:pPr eaLnBrk="1" hangingPunct="1"/>
            <a:r>
              <a:rPr lang="de-DE" altLang="de-DE" smtClean="0"/>
              <a:t>Staff in the BWK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229600" cy="4525962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2400" b="1" smtClean="0"/>
              <a:t>3. Teachers for remedial lessons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sz="24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2400" u="sng" smtClean="0"/>
              <a:t>Required Qualification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sz="2400" u="sng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Trainers or Teachers in the specific subjects</a:t>
            </a:r>
          </a:p>
        </p:txBody>
      </p:sp>
      <p:pic>
        <p:nvPicPr>
          <p:cNvPr id="17411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5949950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800" smtClean="0"/>
              <a:t>Staff in the BWK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de-DE" altLang="de-DE" sz="2400" b="1" smtClean="0"/>
              <a:t>4. Social Workers</a:t>
            </a:r>
          </a:p>
          <a:p>
            <a:pPr marL="0" indent="0" eaLnBrk="1" hangingPunct="1">
              <a:buFontTx/>
              <a:buNone/>
            </a:pPr>
            <a:endParaRPr lang="de-DE" altLang="de-DE" sz="2400" smtClean="0"/>
          </a:p>
          <a:p>
            <a:pPr marL="0" indent="0" eaLnBrk="1" hangingPunct="1">
              <a:buFontTx/>
              <a:buNone/>
            </a:pPr>
            <a:r>
              <a:rPr lang="de-DE" altLang="de-DE" sz="2400" smtClean="0"/>
              <a:t>Graduate Studies</a:t>
            </a:r>
          </a:p>
          <a:p>
            <a:pPr marL="0" indent="0" eaLnBrk="1" hangingPunct="1">
              <a:buFontTx/>
              <a:buNone/>
            </a:pPr>
            <a:endParaRPr lang="de-DE" altLang="de-DE" sz="2400" smtClean="0"/>
          </a:p>
          <a:p>
            <a:pPr marL="0" indent="0" eaLnBrk="1" hangingPunct="1">
              <a:buFontTx/>
              <a:buNone/>
            </a:pPr>
            <a:endParaRPr lang="de-DE" altLang="de-DE" sz="2400" smtClean="0"/>
          </a:p>
          <a:p>
            <a:pPr marL="0" indent="0" eaLnBrk="1" hangingPunct="1">
              <a:buFontTx/>
              <a:buNone/>
            </a:pPr>
            <a:r>
              <a:rPr lang="de-DE" altLang="de-DE" sz="2400" b="1" smtClean="0"/>
              <a:t>5. Graduate Pedagogue</a:t>
            </a:r>
          </a:p>
          <a:p>
            <a:pPr marL="0" indent="0" eaLnBrk="1" hangingPunct="1">
              <a:buFontTx/>
              <a:buNone/>
            </a:pPr>
            <a:endParaRPr lang="de-DE" altLang="de-DE" sz="2400" smtClean="0"/>
          </a:p>
          <a:p>
            <a:pPr marL="0" indent="0" eaLnBrk="1" hangingPunct="1">
              <a:buFontTx/>
              <a:buNone/>
            </a:pPr>
            <a:r>
              <a:rPr lang="de-DE" altLang="de-DE" sz="2400" smtClean="0"/>
              <a:t>Graduate Studies</a:t>
            </a:r>
          </a:p>
        </p:txBody>
      </p:sp>
      <p:pic>
        <p:nvPicPr>
          <p:cNvPr id="18435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5949950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e-DE" altLang="de-DE" sz="4800" smtClean="0"/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endParaRPr lang="en-GB" altLang="de-DE" sz="4000" smtClean="0"/>
          </a:p>
          <a:p>
            <a:pPr marL="0" indent="0" eaLnBrk="1" hangingPunct="1">
              <a:buFontTx/>
              <a:buNone/>
            </a:pPr>
            <a:endParaRPr lang="en-GB" altLang="de-DE" sz="4000" smtClean="0"/>
          </a:p>
          <a:p>
            <a:pPr marL="0" indent="0" algn="ctr" eaLnBrk="1" hangingPunct="1">
              <a:buFontTx/>
              <a:buNone/>
            </a:pPr>
            <a:r>
              <a:rPr lang="en-GB" altLang="de-DE" sz="4000" smtClean="0"/>
              <a:t>Thank you !</a:t>
            </a:r>
          </a:p>
        </p:txBody>
      </p:sp>
      <p:pic>
        <p:nvPicPr>
          <p:cNvPr id="19459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5949950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National Level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de-DE" altLang="de-DE" sz="2400" b="1" u="sng" dirty="0" smtClean="0">
                <a:ea typeface="+mn-ea"/>
              </a:rPr>
              <a:t>German </a:t>
            </a:r>
            <a:r>
              <a:rPr lang="de-DE" altLang="de-DE" sz="2400" b="1" u="sng" dirty="0" err="1" smtClean="0">
                <a:ea typeface="+mn-ea"/>
              </a:rPr>
              <a:t>classes</a:t>
            </a:r>
            <a:endParaRPr lang="de-DE" altLang="de-DE" sz="2400" b="1" u="sng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de-DE" altLang="de-DE" sz="2000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de-DE" altLang="de-DE" sz="2000" u="sng" dirty="0" err="1" smtClean="0">
                <a:ea typeface="+mn-ea"/>
              </a:rPr>
              <a:t>Types</a:t>
            </a:r>
            <a:r>
              <a:rPr lang="de-DE" altLang="de-DE" sz="2000" u="sng" dirty="0" smtClean="0">
                <a:ea typeface="+mn-ea"/>
              </a:rPr>
              <a:t>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de-DE" altLang="de-DE" sz="2000" dirty="0" smtClean="0">
              <a:ea typeface="+mn-ea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de-DE" altLang="de-DE" sz="2000" dirty="0" smtClean="0">
                <a:ea typeface="+mn-ea"/>
              </a:rPr>
              <a:t>Integration </a:t>
            </a:r>
            <a:r>
              <a:rPr lang="de-DE" altLang="de-DE" sz="2000" dirty="0" err="1" smtClean="0">
                <a:ea typeface="+mn-ea"/>
              </a:rPr>
              <a:t>courses</a:t>
            </a:r>
            <a:endParaRPr lang="de-DE" altLang="de-DE" sz="2000" dirty="0" smtClean="0">
              <a:ea typeface="+mn-ea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endParaRPr lang="de-DE" altLang="de-DE" sz="2000" dirty="0" smtClean="0">
              <a:ea typeface="+mn-ea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de-DE" altLang="de-DE" sz="2000" dirty="0" smtClean="0">
                <a:ea typeface="+mn-ea"/>
              </a:rPr>
              <a:t>Integration </a:t>
            </a:r>
            <a:r>
              <a:rPr lang="de-DE" altLang="de-DE" sz="2000" dirty="0" err="1" smtClean="0">
                <a:ea typeface="+mn-ea"/>
              </a:rPr>
              <a:t>courses</a:t>
            </a:r>
            <a:r>
              <a:rPr lang="de-DE" altLang="de-DE" sz="2000" dirty="0" smtClean="0">
                <a:ea typeface="+mn-ea"/>
              </a:rPr>
              <a:t> </a:t>
            </a:r>
            <a:r>
              <a:rPr lang="de-DE" altLang="de-DE" sz="2000" dirty="0" err="1" smtClean="0">
                <a:ea typeface="+mn-ea"/>
              </a:rPr>
              <a:t>for</a:t>
            </a:r>
            <a:r>
              <a:rPr lang="de-DE" altLang="de-DE" sz="2000" dirty="0" smtClean="0">
                <a:ea typeface="+mn-ea"/>
              </a:rPr>
              <a:t> </a:t>
            </a:r>
            <a:r>
              <a:rPr lang="de-DE" altLang="de-DE" sz="2000" dirty="0" err="1" smtClean="0">
                <a:ea typeface="+mn-ea"/>
              </a:rPr>
              <a:t>specific</a:t>
            </a:r>
            <a:r>
              <a:rPr lang="de-DE" altLang="de-DE" sz="2000" dirty="0" smtClean="0">
                <a:ea typeface="+mn-ea"/>
              </a:rPr>
              <a:t> </a:t>
            </a:r>
            <a:r>
              <a:rPr lang="de-DE" altLang="de-DE" sz="2000" dirty="0" err="1" smtClean="0">
                <a:ea typeface="+mn-ea"/>
              </a:rPr>
              <a:t>target</a:t>
            </a:r>
            <a:r>
              <a:rPr lang="de-DE" altLang="de-DE" sz="2000" dirty="0" smtClean="0">
                <a:ea typeface="+mn-ea"/>
              </a:rPr>
              <a:t> </a:t>
            </a:r>
            <a:r>
              <a:rPr lang="de-DE" altLang="de-DE" sz="2000" dirty="0" err="1" smtClean="0">
                <a:ea typeface="+mn-ea"/>
              </a:rPr>
              <a:t>groups</a:t>
            </a:r>
            <a:endParaRPr lang="de-DE" altLang="de-DE" sz="2000" dirty="0" smtClean="0">
              <a:ea typeface="+mn-ea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endParaRPr lang="de-DE" altLang="de-DE" sz="2000" dirty="0" smtClean="0">
              <a:ea typeface="+mn-ea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de-DE" altLang="de-DE" sz="2000" dirty="0" smtClean="0">
                <a:ea typeface="+mn-ea"/>
              </a:rPr>
              <a:t>German </a:t>
            </a:r>
            <a:r>
              <a:rPr lang="de-DE" altLang="de-DE" sz="2000" dirty="0" err="1" smtClean="0">
                <a:ea typeface="+mn-ea"/>
              </a:rPr>
              <a:t>for</a:t>
            </a:r>
            <a:r>
              <a:rPr lang="de-DE" altLang="de-DE" sz="2000" dirty="0" smtClean="0">
                <a:ea typeface="+mn-ea"/>
              </a:rPr>
              <a:t> </a:t>
            </a:r>
            <a:r>
              <a:rPr lang="de-DE" altLang="de-DE" sz="2000" dirty="0" err="1" smtClean="0">
                <a:ea typeface="+mn-ea"/>
              </a:rPr>
              <a:t>business</a:t>
            </a:r>
            <a:endParaRPr lang="de-DE" altLang="de-DE" sz="2000" dirty="0" smtClean="0">
              <a:ea typeface="+mn-ea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endParaRPr lang="de-DE" altLang="de-DE" sz="2000" dirty="0" smtClean="0">
              <a:ea typeface="+mn-ea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de-DE" altLang="de-DE" sz="2000" dirty="0" smtClean="0">
                <a:ea typeface="+mn-ea"/>
              </a:rPr>
              <a:t>German </a:t>
            </a:r>
            <a:r>
              <a:rPr lang="de-DE" altLang="de-DE" sz="2000" dirty="0" err="1" smtClean="0">
                <a:ea typeface="+mn-ea"/>
              </a:rPr>
              <a:t>courses</a:t>
            </a:r>
            <a:r>
              <a:rPr lang="de-DE" altLang="de-DE" sz="2000" dirty="0" smtClean="0">
                <a:ea typeface="+mn-ea"/>
              </a:rPr>
              <a:t> </a:t>
            </a:r>
            <a:r>
              <a:rPr lang="de-DE" altLang="de-DE" sz="2000" dirty="0" err="1" smtClean="0">
                <a:ea typeface="+mn-ea"/>
              </a:rPr>
              <a:t>for</a:t>
            </a:r>
            <a:r>
              <a:rPr lang="de-DE" altLang="de-DE" sz="2000" dirty="0" smtClean="0">
                <a:ea typeface="+mn-ea"/>
              </a:rPr>
              <a:t> </a:t>
            </a:r>
            <a:r>
              <a:rPr lang="de-DE" altLang="de-DE" sz="2000" dirty="0" err="1" smtClean="0">
                <a:ea typeface="+mn-ea"/>
              </a:rPr>
              <a:t>children</a:t>
            </a:r>
            <a:r>
              <a:rPr lang="de-DE" altLang="de-DE" sz="2000" dirty="0" smtClean="0">
                <a:ea typeface="+mn-ea"/>
              </a:rPr>
              <a:t> </a:t>
            </a:r>
            <a:r>
              <a:rPr lang="de-DE" altLang="de-DE" sz="2000" dirty="0" err="1" smtClean="0">
                <a:ea typeface="+mn-ea"/>
              </a:rPr>
              <a:t>and</a:t>
            </a:r>
            <a:r>
              <a:rPr lang="de-DE" altLang="de-DE" sz="2000" dirty="0" smtClean="0">
                <a:ea typeface="+mn-ea"/>
              </a:rPr>
              <a:t> </a:t>
            </a:r>
            <a:r>
              <a:rPr lang="de-DE" altLang="de-DE" sz="2000" dirty="0" err="1" smtClean="0">
                <a:ea typeface="+mn-ea"/>
              </a:rPr>
              <a:t>young</a:t>
            </a:r>
            <a:r>
              <a:rPr lang="de-DE" altLang="de-DE" sz="2000" dirty="0" smtClean="0">
                <a:ea typeface="+mn-ea"/>
              </a:rPr>
              <a:t> </a:t>
            </a:r>
            <a:r>
              <a:rPr lang="de-DE" altLang="de-DE" sz="2000" dirty="0" err="1" smtClean="0">
                <a:ea typeface="+mn-ea"/>
              </a:rPr>
              <a:t>people</a:t>
            </a:r>
            <a:endParaRPr lang="de-DE" altLang="de-DE" sz="2000" dirty="0" smtClean="0">
              <a:ea typeface="+mn-ea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endParaRPr lang="de-DE" altLang="de-DE" sz="2000" dirty="0" smtClean="0">
              <a:ea typeface="+mn-ea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de-DE" altLang="de-DE" sz="2000" dirty="0" smtClean="0">
                <a:ea typeface="+mn-ea"/>
              </a:rPr>
              <a:t>German </a:t>
            </a:r>
            <a:r>
              <a:rPr lang="de-DE" altLang="de-DE" sz="2000" dirty="0" err="1" smtClean="0">
                <a:ea typeface="+mn-ea"/>
              </a:rPr>
              <a:t>courses</a:t>
            </a:r>
            <a:r>
              <a:rPr lang="de-DE" altLang="de-DE" sz="2000" dirty="0" smtClean="0">
                <a:ea typeface="+mn-ea"/>
              </a:rPr>
              <a:t> </a:t>
            </a:r>
            <a:r>
              <a:rPr lang="de-DE" altLang="de-DE" sz="2000" dirty="0" err="1" smtClean="0">
                <a:ea typeface="+mn-ea"/>
              </a:rPr>
              <a:t>for</a:t>
            </a:r>
            <a:r>
              <a:rPr lang="de-DE" altLang="de-DE" sz="2000" dirty="0" smtClean="0">
                <a:ea typeface="+mn-ea"/>
              </a:rPr>
              <a:t> </a:t>
            </a:r>
            <a:r>
              <a:rPr lang="de-DE" altLang="de-DE" sz="2000" dirty="0" err="1" smtClean="0">
                <a:ea typeface="+mn-ea"/>
              </a:rPr>
              <a:t>asylum</a:t>
            </a:r>
            <a:r>
              <a:rPr lang="de-DE" altLang="de-DE" sz="2000" dirty="0" smtClean="0">
                <a:ea typeface="+mn-ea"/>
              </a:rPr>
              <a:t> </a:t>
            </a:r>
            <a:r>
              <a:rPr lang="de-DE" altLang="de-DE" sz="2000" dirty="0" err="1" smtClean="0">
                <a:ea typeface="+mn-ea"/>
              </a:rPr>
              <a:t>seekers</a:t>
            </a:r>
            <a:endParaRPr lang="de-DE" altLang="de-DE" sz="2000" dirty="0" smtClean="0">
              <a:ea typeface="+mn-ea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endParaRPr lang="de-DE" altLang="de-DE" sz="2000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de-DE" altLang="de-DE" sz="2000" u="sng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de-DE" altLang="de-DE" sz="2000" u="sng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de-DE" altLang="de-DE" sz="2000" u="sng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de-DE" altLang="de-DE" sz="2000" u="sng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de-DE" altLang="de-DE" sz="2000" u="sng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de-DE" altLang="de-DE" sz="2000" u="sng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de-DE" altLang="de-DE" sz="2000" u="sng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de-DE" altLang="de-DE" sz="2000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de-DE" altLang="de-DE" sz="2000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de-DE" altLang="de-DE" sz="2000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de-DE" altLang="de-DE" sz="2000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de-DE" altLang="de-DE" sz="2000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de-DE" altLang="de-DE" sz="2000" u="sng" dirty="0" smtClean="0">
                <a:ea typeface="+mn-ea"/>
              </a:rPr>
              <a:t>Content: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de-DE" altLang="de-DE" sz="2000" dirty="0" smtClean="0">
                <a:ea typeface="+mn-ea"/>
              </a:rPr>
              <a:t>Language </a:t>
            </a:r>
            <a:r>
              <a:rPr lang="de-DE" altLang="de-DE" sz="2000" dirty="0" err="1" smtClean="0">
                <a:ea typeface="+mn-ea"/>
              </a:rPr>
              <a:t>training</a:t>
            </a:r>
            <a:endParaRPr lang="de-DE" altLang="de-DE" sz="2000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de-DE" altLang="de-DE" sz="2000" dirty="0" smtClean="0">
                <a:ea typeface="+mn-ea"/>
              </a:rPr>
              <a:t>Regional </a:t>
            </a:r>
            <a:r>
              <a:rPr lang="de-DE" altLang="de-DE" sz="2000" dirty="0" err="1" smtClean="0">
                <a:ea typeface="+mn-ea"/>
              </a:rPr>
              <a:t>studies</a:t>
            </a:r>
            <a:endParaRPr lang="de-DE" altLang="de-DE" sz="2000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>
                <a:ea typeface="+mn-ea"/>
              </a:rPr>
              <a:t>Methodology and didactics of foreign language education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altLang="de-DE" sz="2000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de-DE" sz="2000" u="sng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de-DE" sz="2000" dirty="0" smtClean="0"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de-DE" altLang="de-DE" sz="2000" dirty="0" smtClean="0">
              <a:ea typeface="+mn-ea"/>
            </a:endParaRPr>
          </a:p>
        </p:txBody>
      </p:sp>
      <p:pic>
        <p:nvPicPr>
          <p:cNvPr id="2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5949950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98132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altLang="de-DE" sz="24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altLang="de-DE" sz="2400" smtClean="0"/>
          </a:p>
          <a:p>
            <a:pPr marL="0" indent="0" eaLnBrk="1" hangingPunct="1">
              <a:lnSpc>
                <a:spcPct val="80000"/>
              </a:lnSpc>
            </a:pPr>
            <a:endParaRPr lang="de-DE" altLang="de-DE" sz="900" smtClean="0"/>
          </a:p>
        </p:txBody>
      </p:sp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1. Integration Courses</a:t>
            </a:r>
          </a:p>
        </p:txBody>
      </p:sp>
      <p:pic>
        <p:nvPicPr>
          <p:cNvPr id="4099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5949950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hteck 4"/>
          <p:cNvSpPr/>
          <p:nvPr/>
        </p:nvSpPr>
        <p:spPr>
          <a:xfrm>
            <a:off x="1042988" y="1989138"/>
            <a:ext cx="6624637" cy="28622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de-DE" altLang="de-DE" sz="1800" b="1" dirty="0">
                <a:latin typeface="Arial" charset="0"/>
                <a:ea typeface="+mn-ea"/>
                <a:cs typeface="Arial" charset="0"/>
              </a:rPr>
              <a:t>Target Group: </a:t>
            </a:r>
          </a:p>
          <a:p>
            <a:pPr>
              <a:defRPr/>
            </a:pPr>
            <a:r>
              <a:rPr lang="de-DE" altLang="de-DE" sz="1800" dirty="0" err="1">
                <a:latin typeface="Arial" charset="0"/>
                <a:ea typeface="+mn-ea"/>
                <a:cs typeface="Arial" charset="0"/>
              </a:rPr>
              <a:t>Foreigners</a:t>
            </a:r>
            <a:r>
              <a:rPr lang="de-DE" altLang="de-DE" sz="1800" dirty="0">
                <a:latin typeface="Arial" charset="0"/>
                <a:ea typeface="+mn-ea"/>
                <a:cs typeface="Arial" charset="0"/>
              </a:rPr>
              <a:t> </a:t>
            </a:r>
            <a:r>
              <a:rPr lang="de-DE" altLang="de-DE" sz="1800" dirty="0" err="1">
                <a:latin typeface="Arial" charset="0"/>
                <a:ea typeface="+mn-ea"/>
                <a:cs typeface="Arial" charset="0"/>
              </a:rPr>
              <a:t>who</a:t>
            </a:r>
            <a:r>
              <a:rPr lang="de-DE" altLang="de-DE" sz="1800" dirty="0">
                <a:latin typeface="Arial" charset="0"/>
                <a:ea typeface="+mn-ea"/>
                <a:cs typeface="Arial" charset="0"/>
              </a:rPr>
              <a:t> </a:t>
            </a:r>
            <a:r>
              <a:rPr lang="de-DE" altLang="de-DE" sz="1800" dirty="0" err="1">
                <a:latin typeface="Arial" charset="0"/>
                <a:ea typeface="+mn-ea"/>
                <a:cs typeface="Arial" charset="0"/>
              </a:rPr>
              <a:t>are</a:t>
            </a:r>
            <a:r>
              <a:rPr lang="de-DE" altLang="de-DE" sz="1800" dirty="0">
                <a:latin typeface="Arial" charset="0"/>
                <a:ea typeface="+mn-ea"/>
                <a:cs typeface="Arial" charset="0"/>
              </a:rPr>
              <a:t> </a:t>
            </a:r>
            <a:r>
              <a:rPr lang="de-DE" altLang="de-DE" sz="1800" dirty="0" err="1">
                <a:latin typeface="Arial" charset="0"/>
                <a:ea typeface="+mn-ea"/>
                <a:cs typeface="Arial" charset="0"/>
              </a:rPr>
              <a:t>living</a:t>
            </a:r>
            <a:r>
              <a:rPr lang="de-DE" altLang="de-DE" sz="1800" dirty="0">
                <a:latin typeface="Arial" charset="0"/>
                <a:ea typeface="+mn-ea"/>
                <a:cs typeface="Arial" charset="0"/>
              </a:rPr>
              <a:t> </a:t>
            </a:r>
            <a:r>
              <a:rPr lang="de-DE" altLang="de-DE" sz="1800" dirty="0" err="1">
                <a:latin typeface="Arial" charset="0"/>
                <a:ea typeface="+mn-ea"/>
                <a:cs typeface="Arial" charset="0"/>
              </a:rPr>
              <a:t>permanently</a:t>
            </a:r>
            <a:r>
              <a:rPr lang="de-DE" altLang="de-DE" sz="1800" dirty="0">
                <a:latin typeface="Arial" charset="0"/>
                <a:ea typeface="+mn-ea"/>
                <a:cs typeface="Arial" charset="0"/>
              </a:rPr>
              <a:t> in Germany </a:t>
            </a:r>
            <a:r>
              <a:rPr lang="de-DE" altLang="de-DE" sz="1800" dirty="0" err="1">
                <a:latin typeface="Arial" charset="0"/>
                <a:ea typeface="+mn-ea"/>
                <a:cs typeface="Arial" charset="0"/>
              </a:rPr>
              <a:t>and</a:t>
            </a:r>
            <a:r>
              <a:rPr lang="de-DE" altLang="de-DE" sz="1800" dirty="0">
                <a:latin typeface="Arial" charset="0"/>
                <a:ea typeface="+mn-ea"/>
                <a:cs typeface="Arial" charset="0"/>
              </a:rPr>
              <a:t> </a:t>
            </a:r>
            <a:r>
              <a:rPr lang="de-DE" altLang="de-DE" sz="1800" dirty="0" err="1">
                <a:latin typeface="Arial" charset="0"/>
                <a:ea typeface="+mn-ea"/>
                <a:cs typeface="Arial" charset="0"/>
              </a:rPr>
              <a:t>who</a:t>
            </a:r>
            <a:r>
              <a:rPr lang="de-DE" altLang="de-DE" sz="1800" dirty="0">
                <a:latin typeface="Arial" charset="0"/>
                <a:ea typeface="+mn-ea"/>
                <a:cs typeface="Arial" charset="0"/>
              </a:rPr>
              <a:t> </a:t>
            </a:r>
            <a:r>
              <a:rPr lang="de-DE" altLang="de-DE" sz="1800" dirty="0" err="1">
                <a:latin typeface="Arial" charset="0"/>
                <a:ea typeface="+mn-ea"/>
                <a:cs typeface="Arial" charset="0"/>
              </a:rPr>
              <a:t>are</a:t>
            </a:r>
            <a:r>
              <a:rPr lang="de-DE" altLang="de-DE" sz="1800" dirty="0">
                <a:latin typeface="Arial" charset="0"/>
                <a:ea typeface="+mn-ea"/>
                <a:cs typeface="Arial" charset="0"/>
              </a:rPr>
              <a:t> </a:t>
            </a:r>
            <a:r>
              <a:rPr lang="de-DE" altLang="de-DE" sz="1800" dirty="0" err="1">
                <a:latin typeface="Arial" charset="0"/>
                <a:ea typeface="+mn-ea"/>
                <a:cs typeface="Arial" charset="0"/>
              </a:rPr>
              <a:t>having</a:t>
            </a:r>
            <a:r>
              <a:rPr lang="de-DE" altLang="de-DE" sz="1800" dirty="0">
                <a:latin typeface="Arial" charset="0"/>
                <a:ea typeface="+mn-ea"/>
                <a:cs typeface="Arial" charset="0"/>
              </a:rPr>
              <a:t> a </a:t>
            </a:r>
            <a:r>
              <a:rPr lang="en-US" sz="1800" dirty="0">
                <a:latin typeface="Arial" charset="0"/>
                <a:ea typeface="+mn-ea"/>
                <a:cs typeface="Arial" charset="0"/>
              </a:rPr>
              <a:t>residence permit</a:t>
            </a:r>
          </a:p>
          <a:p>
            <a:pPr>
              <a:defRPr/>
            </a:pPr>
            <a:endParaRPr lang="en-US" altLang="de-DE" sz="1800" dirty="0">
              <a:latin typeface="Arial" charset="0"/>
              <a:ea typeface="+mn-ea"/>
              <a:cs typeface="Arial" charset="0"/>
            </a:endParaRPr>
          </a:p>
          <a:p>
            <a:pPr>
              <a:defRPr/>
            </a:pPr>
            <a:r>
              <a:rPr lang="en-US" altLang="de-DE" sz="1800" b="1" dirty="0">
                <a:latin typeface="Arial" charset="0"/>
                <a:ea typeface="+mn-ea"/>
                <a:cs typeface="Arial" charset="0"/>
              </a:rPr>
              <a:t>Content: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altLang="de-DE" sz="1800" dirty="0">
                <a:latin typeface="Arial" charset="0"/>
                <a:ea typeface="+mn-ea"/>
                <a:cs typeface="Arial" charset="0"/>
              </a:rPr>
              <a:t>Language </a:t>
            </a:r>
            <a:r>
              <a:rPr lang="en-US" altLang="de-DE" sz="1800" dirty="0" smtClean="0">
                <a:latin typeface="Arial" charset="0"/>
                <a:ea typeface="+mn-ea"/>
                <a:cs typeface="Arial" charset="0"/>
              </a:rPr>
              <a:t>course</a:t>
            </a:r>
            <a:r>
              <a:rPr lang="en-US" altLang="de-DE" sz="1800" dirty="0">
                <a:latin typeface="Arial" charset="0"/>
                <a:ea typeface="+mn-ea"/>
                <a:cs typeface="Arial" charset="0"/>
              </a:rPr>
              <a:t>: 600 hours (B1), </a:t>
            </a:r>
            <a:r>
              <a:rPr lang="en-US" altLang="de-DE" sz="1800" dirty="0" smtClean="0">
                <a:latin typeface="Arial" charset="0"/>
                <a:ea typeface="+mn-ea"/>
                <a:cs typeface="Arial" charset="0"/>
              </a:rPr>
              <a:t>completion</a:t>
            </a:r>
            <a:r>
              <a:rPr lang="en-US" altLang="de-DE" sz="1800" dirty="0">
                <a:latin typeface="Arial" charset="0"/>
                <a:ea typeface="+mn-ea"/>
                <a:cs typeface="Arial" charset="0"/>
              </a:rPr>
              <a:t>: German Test for Immigrants</a:t>
            </a:r>
          </a:p>
          <a:p>
            <a:pPr marL="342900" indent="-342900">
              <a:buFontTx/>
              <a:buAutoNum type="arabicPeriod"/>
              <a:defRPr/>
            </a:pPr>
            <a:endParaRPr lang="en-US" altLang="de-DE" sz="1800" dirty="0">
              <a:latin typeface="Arial" charset="0"/>
              <a:ea typeface="+mn-ea"/>
              <a:cs typeface="Arial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altLang="de-DE" sz="1800" dirty="0">
                <a:latin typeface="Arial" charset="0"/>
                <a:ea typeface="+mn-ea"/>
                <a:cs typeface="Arial" charset="0"/>
              </a:rPr>
              <a:t>Orientation </a:t>
            </a:r>
            <a:r>
              <a:rPr lang="en-US" altLang="de-DE" sz="1800" dirty="0" smtClean="0">
                <a:latin typeface="Arial" charset="0"/>
                <a:ea typeface="+mn-ea"/>
                <a:cs typeface="Arial" charset="0"/>
              </a:rPr>
              <a:t>course (regional studies</a:t>
            </a:r>
            <a:r>
              <a:rPr lang="en-US" altLang="de-DE" sz="1800" dirty="0">
                <a:latin typeface="Arial" charset="0"/>
                <a:ea typeface="+mn-ea"/>
                <a:cs typeface="Arial" charset="0"/>
              </a:rPr>
              <a:t>): 60 hours</a:t>
            </a:r>
          </a:p>
          <a:p>
            <a:pPr>
              <a:defRPr/>
            </a:pPr>
            <a:endParaRPr lang="de-DE" altLang="de-DE" sz="1800" dirty="0"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205288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de-DE" altLang="de-DE" sz="2000" u="sng" dirty="0" smtClean="0">
                <a:ea typeface="+mn-ea"/>
              </a:rPr>
              <a:t>2.1 </a:t>
            </a:r>
            <a:r>
              <a:rPr lang="de-DE" altLang="de-DE" sz="2000" u="sng" dirty="0" err="1" smtClean="0">
                <a:ea typeface="+mn-ea"/>
              </a:rPr>
              <a:t>Alphabetization</a:t>
            </a:r>
            <a:r>
              <a:rPr lang="de-DE" altLang="de-DE" sz="2000" u="sng" dirty="0" smtClean="0">
                <a:ea typeface="+mn-ea"/>
              </a:rPr>
              <a:t> </a:t>
            </a:r>
            <a:r>
              <a:rPr lang="de-DE" altLang="de-DE" sz="2000" u="sng" dirty="0" err="1" smtClean="0">
                <a:ea typeface="+mn-ea"/>
              </a:rPr>
              <a:t>course</a:t>
            </a:r>
            <a:r>
              <a:rPr lang="de-DE" altLang="de-DE" sz="2000" u="sng" dirty="0" smtClean="0">
                <a:ea typeface="+mn-ea"/>
              </a:rPr>
              <a:t> </a:t>
            </a:r>
            <a:endParaRPr lang="de-DE" altLang="de-DE" sz="2000" u="sng" dirty="0" smtClean="0">
              <a:ea typeface="+mn-ea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de-DE" altLang="de-DE" sz="2000" dirty="0" smtClean="0">
              <a:ea typeface="+mn-ea"/>
            </a:endParaRPr>
          </a:p>
          <a:p>
            <a:pPr>
              <a:buFontTx/>
              <a:buNone/>
              <a:defRPr/>
            </a:pPr>
            <a:r>
              <a:rPr lang="de-DE" altLang="de-DE" sz="2000" u="sng" dirty="0" smtClean="0">
                <a:ea typeface="+mn-ea"/>
              </a:rPr>
              <a:t>2.2 Integration </a:t>
            </a:r>
            <a:r>
              <a:rPr lang="de-DE" altLang="de-DE" sz="2000" u="sng" dirty="0" err="1" smtClean="0">
                <a:ea typeface="+mn-ea"/>
              </a:rPr>
              <a:t>courses</a:t>
            </a:r>
            <a:r>
              <a:rPr lang="de-DE" altLang="de-DE" sz="2000" u="sng" dirty="0" smtClean="0">
                <a:ea typeface="+mn-ea"/>
              </a:rPr>
              <a:t> </a:t>
            </a:r>
            <a:r>
              <a:rPr lang="de-DE" altLang="de-DE" sz="2000" u="sng" dirty="0" err="1" smtClean="0">
                <a:ea typeface="+mn-ea"/>
              </a:rPr>
              <a:t>for</a:t>
            </a:r>
            <a:r>
              <a:rPr lang="de-DE" altLang="de-DE" sz="2000" u="sng" dirty="0" smtClean="0">
                <a:ea typeface="+mn-ea"/>
              </a:rPr>
              <a:t> </a:t>
            </a:r>
            <a:r>
              <a:rPr lang="de-DE" altLang="de-DE" sz="2000" u="sng" dirty="0" err="1" smtClean="0">
                <a:ea typeface="+mn-ea"/>
              </a:rPr>
              <a:t>women</a:t>
            </a:r>
            <a:r>
              <a:rPr lang="de-DE" altLang="de-DE" sz="2000" u="sng" dirty="0" smtClean="0">
                <a:ea typeface="+mn-ea"/>
              </a:rPr>
              <a:t> </a:t>
            </a:r>
            <a:endParaRPr lang="de-DE" altLang="de-DE" sz="2000" u="sng" dirty="0" smtClean="0">
              <a:ea typeface="+mn-ea"/>
            </a:endParaRPr>
          </a:p>
          <a:p>
            <a:pPr marL="0" indent="0">
              <a:defRPr/>
            </a:pPr>
            <a:r>
              <a:rPr lang="de-DE" altLang="de-DE" sz="2000" dirty="0" smtClean="0">
                <a:ea typeface="+mn-ea"/>
              </a:rPr>
              <a:t>    	960 </a:t>
            </a:r>
            <a:r>
              <a:rPr lang="de-DE" altLang="de-DE" sz="2000" dirty="0" err="1" smtClean="0">
                <a:ea typeface="+mn-ea"/>
              </a:rPr>
              <a:t>hours</a:t>
            </a:r>
            <a:r>
              <a:rPr lang="de-DE" altLang="de-DE" sz="2000" dirty="0" smtClean="0">
                <a:ea typeface="+mn-ea"/>
              </a:rPr>
              <a:t> </a:t>
            </a:r>
            <a:r>
              <a:rPr lang="de-DE" altLang="de-DE" sz="2000" dirty="0" smtClean="0">
                <a:ea typeface="+mn-ea"/>
              </a:rPr>
              <a:t>(B1)</a:t>
            </a:r>
          </a:p>
          <a:p>
            <a:pPr marL="0" indent="0">
              <a:defRPr/>
            </a:pPr>
            <a:r>
              <a:rPr lang="de-DE" altLang="de-DE" sz="2000" dirty="0" smtClean="0">
                <a:ea typeface="+mn-ea"/>
              </a:rPr>
              <a:t>    	Additional </a:t>
            </a:r>
            <a:r>
              <a:rPr lang="de-DE" altLang="de-DE" sz="2000" dirty="0" err="1" smtClean="0">
                <a:ea typeface="+mn-ea"/>
              </a:rPr>
              <a:t>contents</a:t>
            </a:r>
            <a:r>
              <a:rPr lang="de-DE" altLang="de-DE" sz="2000" dirty="0" smtClean="0">
                <a:ea typeface="+mn-ea"/>
              </a:rPr>
              <a:t>: Education </a:t>
            </a:r>
            <a:r>
              <a:rPr lang="de-DE" altLang="de-DE" sz="2000" dirty="0" err="1" smtClean="0">
                <a:ea typeface="+mn-ea"/>
              </a:rPr>
              <a:t>of</a:t>
            </a:r>
            <a:r>
              <a:rPr lang="de-DE" altLang="de-DE" sz="2000" dirty="0" smtClean="0">
                <a:ea typeface="+mn-ea"/>
              </a:rPr>
              <a:t> </a:t>
            </a:r>
            <a:r>
              <a:rPr lang="de-DE" altLang="de-DE" sz="2000" dirty="0" err="1" smtClean="0">
                <a:ea typeface="+mn-ea"/>
              </a:rPr>
              <a:t>children</a:t>
            </a:r>
            <a:r>
              <a:rPr lang="de-DE" altLang="de-DE" sz="2000" dirty="0" smtClean="0">
                <a:ea typeface="+mn-ea"/>
              </a:rPr>
              <a:t>, </a:t>
            </a:r>
            <a:r>
              <a:rPr lang="en-US" sz="2000" dirty="0" smtClean="0">
                <a:ea typeface="+mn-ea"/>
              </a:rPr>
              <a:t>visit </a:t>
            </a:r>
            <a:r>
              <a:rPr lang="en-US" sz="2000" dirty="0" smtClean="0">
                <a:ea typeface="+mn-ea"/>
              </a:rPr>
              <a:t>by authorities 	and  agencies on site that are relevant to the target group, 	</a:t>
            </a:r>
            <a:r>
              <a:rPr lang="en-US" sz="2000" dirty="0" smtClean="0">
                <a:ea typeface="+mn-ea"/>
              </a:rPr>
              <a:t>gender </a:t>
            </a:r>
            <a:r>
              <a:rPr lang="en-US" sz="2000" dirty="0" smtClean="0">
                <a:ea typeface="+mn-ea"/>
              </a:rPr>
              <a:t>roles in Germany and their home countries</a:t>
            </a:r>
          </a:p>
          <a:p>
            <a:pPr>
              <a:buFontTx/>
              <a:buNone/>
              <a:defRPr/>
            </a:pPr>
            <a:endParaRPr lang="en-US" sz="2000" dirty="0" smtClean="0">
              <a:ea typeface="+mn-ea"/>
            </a:endParaRPr>
          </a:p>
          <a:p>
            <a:pPr>
              <a:buFontTx/>
              <a:buNone/>
              <a:defRPr/>
            </a:pPr>
            <a:r>
              <a:rPr lang="en-US" sz="2000" u="sng" dirty="0" smtClean="0">
                <a:ea typeface="+mn-ea"/>
              </a:rPr>
              <a:t>2.3 Integration Courses for Parents</a:t>
            </a:r>
          </a:p>
          <a:p>
            <a:pPr>
              <a:defRPr/>
            </a:pPr>
            <a:r>
              <a:rPr lang="en-US" sz="2000" dirty="0" smtClean="0">
                <a:ea typeface="+mn-ea"/>
              </a:rPr>
              <a:t>        960 </a:t>
            </a:r>
            <a:r>
              <a:rPr lang="en-US" sz="2000" dirty="0" smtClean="0">
                <a:ea typeface="+mn-ea"/>
              </a:rPr>
              <a:t>hours </a:t>
            </a:r>
            <a:r>
              <a:rPr lang="en-US" sz="2000" dirty="0" smtClean="0">
                <a:ea typeface="+mn-ea"/>
              </a:rPr>
              <a:t>(B1)</a:t>
            </a:r>
          </a:p>
          <a:p>
            <a:pPr>
              <a:defRPr/>
            </a:pPr>
            <a:r>
              <a:rPr lang="en-US" sz="2000" dirty="0" smtClean="0">
                <a:ea typeface="+mn-ea"/>
              </a:rPr>
              <a:t>        Information about the </a:t>
            </a:r>
            <a:r>
              <a:rPr lang="en-US" sz="2000" dirty="0" err="1" smtClean="0">
                <a:ea typeface="+mn-ea"/>
              </a:rPr>
              <a:t>german</a:t>
            </a:r>
            <a:r>
              <a:rPr lang="en-US" sz="2000" dirty="0" smtClean="0">
                <a:ea typeface="+mn-ea"/>
              </a:rPr>
              <a:t> </a:t>
            </a:r>
            <a:r>
              <a:rPr lang="en-US" sz="2000" dirty="0" smtClean="0">
                <a:ea typeface="+mn-ea"/>
              </a:rPr>
              <a:t>education system and 	educational institutions</a:t>
            </a:r>
          </a:p>
          <a:p>
            <a:pPr>
              <a:buFontTx/>
              <a:buNone/>
              <a:defRPr/>
            </a:pPr>
            <a:endParaRPr lang="en-US" sz="2000" b="1" dirty="0" smtClean="0">
              <a:ea typeface="+mn-ea"/>
            </a:endParaRPr>
          </a:p>
          <a:p>
            <a:pPr>
              <a:buFontTx/>
              <a:buNone/>
              <a:defRPr/>
            </a:pPr>
            <a:endParaRPr lang="en-US" sz="2000" b="1" dirty="0" smtClean="0">
              <a:ea typeface="+mn-ea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de-DE" altLang="de-DE" sz="2000" dirty="0" smtClean="0">
              <a:ea typeface="+mn-ea"/>
            </a:endParaRPr>
          </a:p>
        </p:txBody>
      </p:sp>
      <p:sp>
        <p:nvSpPr>
          <p:cNvPr id="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2. Integration Courses for Specific Target Groups</a:t>
            </a:r>
          </a:p>
        </p:txBody>
      </p:sp>
      <p:pic>
        <p:nvPicPr>
          <p:cNvPr id="5123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5949950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296988"/>
          </a:xfrm>
        </p:spPr>
        <p:txBody>
          <a:bodyPr/>
          <a:lstStyle/>
          <a:p>
            <a:pPr eaLnBrk="1" hangingPunct="1"/>
            <a:r>
              <a:rPr lang="de-DE" altLang="de-DE" smtClean="0"/>
              <a:t>2. Integration Courses for Specific Target Groups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29600" cy="4525962"/>
          </a:xfrm>
        </p:spPr>
        <p:txBody>
          <a:bodyPr/>
          <a:lstStyle/>
          <a:p>
            <a:pPr marL="85725" indent="0" eaLnBrk="1" hangingPunct="1">
              <a:lnSpc>
                <a:spcPct val="80000"/>
              </a:lnSpc>
              <a:buFontTx/>
              <a:buNone/>
              <a:defRPr/>
            </a:pPr>
            <a:endParaRPr lang="en-GB" altLang="de-DE" sz="2400" dirty="0" smtClean="0">
              <a:ea typeface="+mn-ea"/>
            </a:endParaRPr>
          </a:p>
          <a:p>
            <a:pPr marL="85725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de-DE" sz="2000" u="sng" dirty="0" smtClean="0">
                <a:ea typeface="+mn-ea"/>
              </a:rPr>
              <a:t>2.4	German </a:t>
            </a:r>
            <a:r>
              <a:rPr lang="en-GB" altLang="de-DE" sz="2000" u="sng" dirty="0" smtClean="0">
                <a:ea typeface="+mn-ea"/>
              </a:rPr>
              <a:t>courses </a:t>
            </a:r>
            <a:r>
              <a:rPr lang="en-GB" altLang="de-DE" sz="2000" u="sng" dirty="0" smtClean="0">
                <a:ea typeface="+mn-ea"/>
              </a:rPr>
              <a:t>for </a:t>
            </a:r>
            <a:r>
              <a:rPr lang="en-GB" altLang="de-DE" sz="2000" u="sng" dirty="0" smtClean="0">
                <a:ea typeface="+mn-ea"/>
              </a:rPr>
              <a:t>young people</a:t>
            </a:r>
            <a:endParaRPr lang="en-GB" altLang="de-DE" sz="2000" u="sng" dirty="0" smtClean="0">
              <a:ea typeface="+mn-ea"/>
            </a:endParaRPr>
          </a:p>
          <a:p>
            <a:pPr marL="85725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de-DE" sz="2000" dirty="0" smtClean="0">
                <a:ea typeface="+mn-ea"/>
              </a:rPr>
              <a:t>	Additional </a:t>
            </a:r>
            <a:r>
              <a:rPr lang="en-GB" altLang="de-DE" sz="2000" dirty="0" smtClean="0">
                <a:ea typeface="+mn-ea"/>
              </a:rPr>
              <a:t>content</a:t>
            </a:r>
            <a:r>
              <a:rPr lang="en-GB" altLang="de-DE" sz="2000" dirty="0" smtClean="0">
                <a:ea typeface="+mn-ea"/>
              </a:rPr>
              <a:t>: </a:t>
            </a:r>
            <a:r>
              <a:rPr lang="en-GB" altLang="de-DE" sz="2000" dirty="0" smtClean="0">
                <a:ea typeface="+mn-ea"/>
              </a:rPr>
              <a:t>Education System</a:t>
            </a:r>
            <a:r>
              <a:rPr lang="en-GB" altLang="de-DE" sz="2000" dirty="0" smtClean="0">
                <a:ea typeface="+mn-ea"/>
              </a:rPr>
              <a:t>, Labour </a:t>
            </a:r>
            <a:r>
              <a:rPr lang="en-GB" altLang="de-DE" sz="2000" dirty="0" smtClean="0">
                <a:ea typeface="+mn-ea"/>
              </a:rPr>
              <a:t>Market</a:t>
            </a:r>
            <a:r>
              <a:rPr lang="en-GB" altLang="de-DE" sz="2000" dirty="0" smtClean="0">
                <a:ea typeface="+mn-ea"/>
              </a:rPr>
              <a:t>, Work 	Profiles, Health Care, Drug and 	Violence Prevention, Leisure 	Time</a:t>
            </a:r>
          </a:p>
          <a:p>
            <a:pPr marL="85725" indent="0" eaLnBrk="1" hangingPunct="1">
              <a:lnSpc>
                <a:spcPct val="80000"/>
              </a:lnSpc>
              <a:buFontTx/>
              <a:buNone/>
              <a:defRPr/>
            </a:pPr>
            <a:endParaRPr lang="en-GB" altLang="de-DE" sz="2000" dirty="0" smtClean="0">
              <a:ea typeface="+mn-ea"/>
            </a:endParaRPr>
          </a:p>
          <a:p>
            <a:pPr marL="85725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de-DE" sz="2000" u="sng" dirty="0" smtClean="0">
                <a:ea typeface="+mn-ea"/>
              </a:rPr>
              <a:t>2.5	Intensive Course</a:t>
            </a:r>
          </a:p>
          <a:p>
            <a:pPr>
              <a:buFontTx/>
              <a:buNone/>
              <a:defRPr/>
            </a:pPr>
            <a:r>
              <a:rPr lang="en-GB" altLang="de-DE" sz="2000" dirty="0" smtClean="0">
                <a:ea typeface="+mn-ea"/>
              </a:rPr>
              <a:t>		Target Group: Fast learning and highly qualified 	</a:t>
            </a:r>
            <a:r>
              <a:rPr lang="en-GB" altLang="de-DE" sz="2000" dirty="0" smtClean="0">
                <a:ea typeface="+mn-ea"/>
              </a:rPr>
              <a:t>participants</a:t>
            </a:r>
            <a:endParaRPr lang="en-GB" altLang="de-DE" sz="2000" dirty="0" smtClean="0">
              <a:ea typeface="+mn-ea"/>
            </a:endParaRPr>
          </a:p>
          <a:p>
            <a:pPr>
              <a:buFontTx/>
              <a:buNone/>
              <a:defRPr/>
            </a:pPr>
            <a:r>
              <a:rPr lang="en-GB" sz="2000" dirty="0" smtClean="0">
                <a:ea typeface="+mn-ea"/>
              </a:rPr>
              <a:t>		430 </a:t>
            </a:r>
            <a:r>
              <a:rPr lang="en-GB" sz="2000" dirty="0" smtClean="0">
                <a:ea typeface="+mn-ea"/>
              </a:rPr>
              <a:t>hours </a:t>
            </a:r>
            <a:r>
              <a:rPr lang="en-GB" sz="2000" dirty="0" smtClean="0">
                <a:ea typeface="+mn-ea"/>
              </a:rPr>
              <a:t>(400 </a:t>
            </a:r>
            <a:r>
              <a:rPr lang="en-GB" sz="2000" dirty="0" smtClean="0">
                <a:ea typeface="+mn-ea"/>
              </a:rPr>
              <a:t>hours </a:t>
            </a:r>
            <a:r>
              <a:rPr lang="en-GB" sz="2000" dirty="0" smtClean="0">
                <a:ea typeface="+mn-ea"/>
              </a:rPr>
              <a:t>Language Course, 30 </a:t>
            </a:r>
            <a:r>
              <a:rPr lang="en-GB" sz="2000" dirty="0" smtClean="0">
                <a:ea typeface="+mn-ea"/>
              </a:rPr>
              <a:t>hours </a:t>
            </a:r>
            <a:r>
              <a:rPr lang="en-GB" sz="2000" dirty="0" smtClean="0">
                <a:ea typeface="+mn-ea"/>
              </a:rPr>
              <a:t>	Orientation Course)</a:t>
            </a:r>
          </a:p>
          <a:p>
            <a:pPr>
              <a:defRPr/>
            </a:pPr>
            <a:endParaRPr lang="en-GB" sz="2000" dirty="0" smtClean="0">
              <a:ea typeface="+mn-ea"/>
            </a:endParaRPr>
          </a:p>
          <a:p>
            <a:pPr>
              <a:buFontTx/>
              <a:buNone/>
              <a:defRPr/>
            </a:pPr>
            <a:endParaRPr lang="en-US" sz="2000" dirty="0" smtClean="0">
              <a:ea typeface="+mn-ea"/>
            </a:endParaRPr>
          </a:p>
          <a:p>
            <a:pPr>
              <a:buFontTx/>
              <a:buNone/>
              <a:defRPr/>
            </a:pPr>
            <a:endParaRPr lang="en-GB" sz="2000" dirty="0" smtClean="0">
              <a:ea typeface="+mn-ea"/>
            </a:endParaRPr>
          </a:p>
          <a:p>
            <a:pPr>
              <a:buFontTx/>
              <a:buNone/>
              <a:defRPr/>
            </a:pPr>
            <a:endParaRPr lang="en-US" sz="2000" dirty="0" smtClean="0">
              <a:ea typeface="+mn-ea"/>
            </a:endParaRPr>
          </a:p>
          <a:p>
            <a:pPr marL="85725" indent="0" eaLnBrk="1" hangingPunct="1">
              <a:lnSpc>
                <a:spcPct val="80000"/>
              </a:lnSpc>
              <a:buFontTx/>
              <a:buNone/>
              <a:defRPr/>
            </a:pPr>
            <a:endParaRPr lang="en-GB" altLang="de-DE" sz="2400" dirty="0" smtClean="0">
              <a:ea typeface="+mn-ea"/>
            </a:endParaRPr>
          </a:p>
          <a:p>
            <a:pPr marL="85725" indent="0" eaLnBrk="1" hangingPunct="1">
              <a:lnSpc>
                <a:spcPct val="80000"/>
              </a:lnSpc>
              <a:buFontTx/>
              <a:buNone/>
              <a:defRPr/>
            </a:pPr>
            <a:endParaRPr lang="en-GB" altLang="de-DE" sz="2400" dirty="0" smtClean="0">
              <a:ea typeface="+mn-ea"/>
            </a:endParaRPr>
          </a:p>
        </p:txBody>
      </p:sp>
      <p:pic>
        <p:nvPicPr>
          <p:cNvPr id="2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5949950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2. Integration Courses for Specific Target Groups</a:t>
            </a:r>
          </a:p>
        </p:txBody>
      </p:sp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57338"/>
            <a:ext cx="8374063" cy="4525962"/>
          </a:xfrm>
        </p:spPr>
        <p:txBody>
          <a:bodyPr/>
          <a:lstStyle/>
          <a:p>
            <a:pPr>
              <a:buFontTx/>
              <a:buNone/>
            </a:pPr>
            <a:endParaRPr lang="en-GB" sz="2000" smtClean="0"/>
          </a:p>
          <a:p>
            <a:pPr>
              <a:buFontTx/>
              <a:buNone/>
            </a:pPr>
            <a:endParaRPr lang="en-GB" sz="2000" smtClean="0"/>
          </a:p>
          <a:p>
            <a:pPr>
              <a:buFontTx/>
              <a:buNone/>
            </a:pPr>
            <a:endParaRPr lang="en-GB" sz="2000" smtClean="0"/>
          </a:p>
          <a:p>
            <a:pPr>
              <a:buFontTx/>
              <a:buNone/>
            </a:pPr>
            <a:r>
              <a:rPr lang="en-GB" sz="2000" u="sng" smtClean="0"/>
              <a:t>2.6	Support Course</a:t>
            </a:r>
          </a:p>
          <a:p>
            <a:pPr>
              <a:buFontTx/>
              <a:buNone/>
            </a:pPr>
            <a:r>
              <a:rPr lang="en-GB" sz="2000" smtClean="0"/>
              <a:t>		Target Group: </a:t>
            </a:r>
            <a:r>
              <a:rPr lang="en-US" sz="2000" smtClean="0"/>
              <a:t>Immigrants already a long time living in 	Germany, Discrepancy between relatively high degree of 	communicative competence and strong deviation from the 	standard language</a:t>
            </a:r>
            <a:endParaRPr lang="en-GB" altLang="de-DE" sz="2000" b="1" smtClean="0"/>
          </a:p>
        </p:txBody>
      </p:sp>
      <p:pic>
        <p:nvPicPr>
          <p:cNvPr id="7171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5949950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3. German for Business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29600" cy="4525962"/>
          </a:xfrm>
        </p:spPr>
        <p:txBody>
          <a:bodyPr/>
          <a:lstStyle/>
          <a:p>
            <a:pPr marL="85725" indent="0" eaLnBrk="1" hangingPunct="1">
              <a:lnSpc>
                <a:spcPct val="80000"/>
              </a:lnSpc>
              <a:buFontTx/>
              <a:buNone/>
              <a:defRPr/>
            </a:pPr>
            <a:endParaRPr lang="en-GB" altLang="de-DE" sz="2400" dirty="0" smtClean="0">
              <a:ea typeface="+mn-ea"/>
            </a:endParaRPr>
          </a:p>
          <a:p>
            <a:pPr marL="85725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de-DE" sz="2000" dirty="0" smtClean="0">
                <a:ea typeface="+mn-ea"/>
              </a:rPr>
              <a:t>= Job-related German Courses </a:t>
            </a:r>
          </a:p>
          <a:p>
            <a:pPr marL="85725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de-DE" sz="2000" dirty="0" smtClean="0">
                <a:ea typeface="+mn-ea"/>
              </a:rPr>
              <a:t>(for different Working Areas)</a:t>
            </a:r>
          </a:p>
          <a:p>
            <a:pPr marL="85725" indent="0" eaLnBrk="1" hangingPunct="1">
              <a:lnSpc>
                <a:spcPct val="80000"/>
              </a:lnSpc>
              <a:buFontTx/>
              <a:buNone/>
              <a:defRPr/>
            </a:pPr>
            <a:endParaRPr lang="en-GB" altLang="de-DE" sz="2400" dirty="0" smtClean="0">
              <a:ea typeface="+mn-ea"/>
            </a:endParaRPr>
          </a:p>
          <a:p>
            <a:pPr marL="85725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de-DE" sz="2000" u="sng" dirty="0" smtClean="0">
                <a:ea typeface="+mn-ea"/>
              </a:rPr>
              <a:t>Conditions:</a:t>
            </a:r>
            <a:endParaRPr lang="en-US" sz="2400" dirty="0" smtClean="0">
              <a:ea typeface="+mn-ea"/>
            </a:endParaRPr>
          </a:p>
          <a:p>
            <a:pPr>
              <a:buFontTx/>
              <a:buNone/>
              <a:defRPr/>
            </a:pPr>
            <a:r>
              <a:rPr lang="en-US" sz="2000" dirty="0" smtClean="0">
                <a:ea typeface="+mn-ea"/>
              </a:rPr>
              <a:t>Insufficient language skills to find a job</a:t>
            </a:r>
          </a:p>
          <a:p>
            <a:pPr>
              <a:buFontTx/>
              <a:buNone/>
              <a:defRPr/>
            </a:pPr>
            <a:r>
              <a:rPr lang="en-US" sz="2000" dirty="0" smtClean="0">
                <a:ea typeface="+mn-ea"/>
              </a:rPr>
              <a:t>Migration Background</a:t>
            </a:r>
          </a:p>
          <a:p>
            <a:pPr>
              <a:buFontTx/>
              <a:buNone/>
              <a:defRPr/>
            </a:pPr>
            <a:r>
              <a:rPr lang="en-US" sz="2000" dirty="0" smtClean="0">
                <a:ea typeface="+mn-ea"/>
              </a:rPr>
              <a:t>Secure Residence Status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de-DE" sz="2000" dirty="0" smtClean="0">
                <a:ea typeface="+mn-ea"/>
              </a:rPr>
              <a:t>Registered at the Employment Agency as unemployed and receiving benefits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de-DE" sz="2000" dirty="0" smtClean="0">
                <a:ea typeface="+mn-ea"/>
              </a:rPr>
              <a:t>Conducted Integration Course or sufficient Language Skills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de-DE" sz="2000" dirty="0" smtClean="0">
                <a:ea typeface="+mn-ea"/>
              </a:rPr>
              <a:t>Completed Compulsory Schooling</a:t>
            </a:r>
            <a:endParaRPr lang="en-GB" altLang="de-DE" sz="2400" dirty="0" smtClean="0">
              <a:ea typeface="+mn-ea"/>
            </a:endParaRPr>
          </a:p>
          <a:p>
            <a:pPr marL="85725" indent="0" eaLnBrk="1" hangingPunct="1">
              <a:lnSpc>
                <a:spcPct val="80000"/>
              </a:lnSpc>
              <a:buFontTx/>
              <a:buNone/>
              <a:defRPr/>
            </a:pPr>
            <a:endParaRPr lang="en-GB" altLang="de-DE" sz="2400" dirty="0" smtClean="0">
              <a:ea typeface="+mn-ea"/>
            </a:endParaRPr>
          </a:p>
        </p:txBody>
      </p:sp>
      <p:pic>
        <p:nvPicPr>
          <p:cNvPr id="2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5949950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9600" cy="1439863"/>
          </a:xfrm>
        </p:spPr>
        <p:txBody>
          <a:bodyPr/>
          <a:lstStyle/>
          <a:p>
            <a:pPr eaLnBrk="1" hangingPunct="1"/>
            <a:r>
              <a:rPr lang="de-DE" altLang="de-DE" smtClean="0"/>
              <a:t>German Courses for Children and Young People</a:t>
            </a:r>
          </a:p>
        </p:txBody>
      </p:sp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229600" cy="4525962"/>
          </a:xfrm>
        </p:spPr>
        <p:txBody>
          <a:bodyPr/>
          <a:lstStyle/>
          <a:p>
            <a:endParaRPr lang="de-DE" sz="2400" dirty="0" smtClean="0"/>
          </a:p>
          <a:p>
            <a:r>
              <a:rPr lang="de-DE" sz="2400" dirty="0" smtClean="0"/>
              <a:t>Language </a:t>
            </a:r>
            <a:r>
              <a:rPr lang="de-DE" sz="2400" dirty="0" err="1" smtClean="0"/>
              <a:t>support</a:t>
            </a:r>
            <a:r>
              <a:rPr lang="de-DE" sz="2400" dirty="0" smtClean="0"/>
              <a:t> </a:t>
            </a:r>
            <a:r>
              <a:rPr lang="de-DE" sz="2400" dirty="0" err="1" smtClean="0"/>
              <a:t>programs</a:t>
            </a:r>
            <a:r>
              <a:rPr lang="de-DE" sz="2400" dirty="0" smtClean="0"/>
              <a:t> in </a:t>
            </a:r>
            <a:r>
              <a:rPr lang="de-DE" sz="2400" dirty="0" smtClean="0"/>
              <a:t>„Kindergarten“</a:t>
            </a:r>
            <a:endParaRPr lang="de-DE" sz="2400" dirty="0" smtClean="0"/>
          </a:p>
          <a:p>
            <a:endParaRPr lang="de-DE" sz="2400" dirty="0" smtClean="0"/>
          </a:p>
          <a:p>
            <a:r>
              <a:rPr lang="de-DE" sz="2400" dirty="0" err="1" smtClean="0"/>
              <a:t>For</a:t>
            </a:r>
            <a:r>
              <a:rPr lang="de-DE" sz="2400" dirty="0" smtClean="0"/>
              <a:t> </a:t>
            </a:r>
            <a:r>
              <a:rPr lang="de-DE" sz="2400" dirty="0" err="1" smtClean="0"/>
              <a:t>children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young</a:t>
            </a:r>
            <a:r>
              <a:rPr lang="de-DE" sz="2400" dirty="0" smtClean="0"/>
              <a:t> </a:t>
            </a:r>
            <a:r>
              <a:rPr lang="de-DE" sz="2400" dirty="0" err="1" smtClean="0"/>
              <a:t>people</a:t>
            </a:r>
            <a:r>
              <a:rPr lang="de-DE" sz="2400" dirty="0" smtClean="0"/>
              <a:t> </a:t>
            </a:r>
            <a:r>
              <a:rPr lang="de-DE" sz="2400" dirty="0" err="1" smtClean="0"/>
              <a:t>coming</a:t>
            </a:r>
            <a:r>
              <a:rPr lang="de-DE" sz="2400" dirty="0" smtClean="0"/>
              <a:t> </a:t>
            </a:r>
            <a:r>
              <a:rPr lang="de-DE" sz="2400" dirty="0" err="1" smtClean="0"/>
              <a:t>to</a:t>
            </a:r>
            <a:r>
              <a:rPr lang="de-DE" sz="2400" dirty="0" smtClean="0"/>
              <a:t> Germany </a:t>
            </a:r>
            <a:r>
              <a:rPr lang="de-DE" sz="2400" dirty="0" err="1" smtClean="0"/>
              <a:t>during</a:t>
            </a:r>
            <a:r>
              <a:rPr lang="de-DE" sz="2400" dirty="0" smtClean="0"/>
              <a:t> </a:t>
            </a:r>
            <a:r>
              <a:rPr lang="de-DE" sz="2400" dirty="0" err="1" smtClean="0"/>
              <a:t>their</a:t>
            </a:r>
            <a:r>
              <a:rPr lang="de-DE" sz="2400" dirty="0" smtClean="0"/>
              <a:t> </a:t>
            </a:r>
            <a:r>
              <a:rPr lang="de-DE" sz="2400" dirty="0" err="1" smtClean="0"/>
              <a:t>schooling</a:t>
            </a:r>
            <a:r>
              <a:rPr lang="de-DE" sz="2400" dirty="0" smtClean="0"/>
              <a:t>: </a:t>
            </a:r>
            <a:r>
              <a:rPr lang="de-DE" sz="2400" dirty="0" err="1" smtClean="0"/>
              <a:t>conveying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special</a:t>
            </a:r>
            <a:r>
              <a:rPr lang="de-DE" sz="2400" dirty="0" smtClean="0"/>
              <a:t> </a:t>
            </a:r>
            <a:r>
              <a:rPr lang="de-DE" sz="2400" dirty="0" err="1" smtClean="0"/>
              <a:t>classes</a:t>
            </a:r>
            <a:r>
              <a:rPr lang="de-DE" sz="2400" dirty="0" smtClean="0"/>
              <a:t> </a:t>
            </a:r>
            <a:r>
              <a:rPr lang="de-DE" sz="2400" dirty="0" err="1" smtClean="0"/>
              <a:t>before</a:t>
            </a:r>
            <a:r>
              <a:rPr lang="de-DE" sz="2400" dirty="0" smtClean="0"/>
              <a:t> </a:t>
            </a:r>
            <a:r>
              <a:rPr lang="de-DE" sz="2400" dirty="0" err="1" smtClean="0"/>
              <a:t>they</a:t>
            </a:r>
            <a:r>
              <a:rPr lang="de-DE" sz="2400" dirty="0" smtClean="0"/>
              <a:t> </a:t>
            </a:r>
            <a:r>
              <a:rPr lang="de-DE" sz="2400" dirty="0" err="1" smtClean="0"/>
              <a:t>change</a:t>
            </a:r>
            <a:r>
              <a:rPr lang="de-DE" sz="2400" dirty="0" smtClean="0"/>
              <a:t> in </a:t>
            </a:r>
            <a:r>
              <a:rPr lang="de-DE" sz="2400" dirty="0" err="1" smtClean="0"/>
              <a:t>regular</a:t>
            </a:r>
            <a:r>
              <a:rPr lang="de-DE" sz="2400" dirty="0" smtClean="0"/>
              <a:t> </a:t>
            </a:r>
            <a:r>
              <a:rPr lang="de-DE" sz="2400" dirty="0" err="1" smtClean="0"/>
              <a:t>classes</a:t>
            </a:r>
            <a:endParaRPr lang="de-DE" sz="2400" dirty="0" smtClean="0"/>
          </a:p>
          <a:p>
            <a:endParaRPr lang="de-DE" sz="2400" dirty="0" smtClean="0"/>
          </a:p>
        </p:txBody>
      </p:sp>
      <p:pic>
        <p:nvPicPr>
          <p:cNvPr id="9219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5949950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German Courses for Asylum Seekers</a:t>
            </a:r>
          </a:p>
        </p:txBody>
      </p:sp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endParaRPr lang="de-DE" altLang="de-DE" sz="2400" dirty="0" smtClean="0"/>
          </a:p>
          <a:p>
            <a:pPr marL="0" indent="0" eaLnBrk="1" hangingPunct="1">
              <a:buFontTx/>
              <a:buNone/>
            </a:pPr>
            <a:r>
              <a:rPr lang="de-DE" altLang="de-DE" sz="2400" u="sng" dirty="0" smtClean="0"/>
              <a:t>Target Group:</a:t>
            </a:r>
          </a:p>
          <a:p>
            <a:pPr marL="0" indent="0" eaLnBrk="1" hangingPunct="1">
              <a:buFontTx/>
              <a:buNone/>
            </a:pPr>
            <a:r>
              <a:rPr lang="en-US" sz="2400" dirty="0" smtClean="0"/>
              <a:t>Asylum seekers who have temporary resident status and therefore cannot participate in the integration courses.</a:t>
            </a:r>
          </a:p>
          <a:p>
            <a:pPr marL="0" indent="0" eaLnBrk="1" hangingPunct="1">
              <a:buFontTx/>
              <a:buNone/>
            </a:pPr>
            <a:endParaRPr lang="en-US" altLang="de-DE" sz="2400" dirty="0" smtClean="0"/>
          </a:p>
          <a:p>
            <a:pPr marL="0" indent="0" eaLnBrk="1" hangingPunct="1">
              <a:buFontTx/>
              <a:buNone/>
            </a:pPr>
            <a:r>
              <a:rPr lang="en-US" altLang="de-DE" sz="2400" u="sng" dirty="0" smtClean="0"/>
              <a:t>Content:</a:t>
            </a:r>
          </a:p>
          <a:p>
            <a:pPr marL="0" indent="0" eaLnBrk="1" hangingPunct="1">
              <a:buFontTx/>
              <a:buNone/>
            </a:pPr>
            <a:r>
              <a:rPr lang="en-US" altLang="de-DE" sz="2400" dirty="0" smtClean="0"/>
              <a:t>Everyday </a:t>
            </a:r>
            <a:r>
              <a:rPr lang="en-US" altLang="de-DE" sz="2400" dirty="0" smtClean="0"/>
              <a:t>life</a:t>
            </a:r>
            <a:r>
              <a:rPr lang="en-US" altLang="de-DE" sz="2400" dirty="0" smtClean="0"/>
              <a:t>, </a:t>
            </a:r>
            <a:r>
              <a:rPr lang="en-US" altLang="de-DE" sz="2400" dirty="0" smtClean="0"/>
              <a:t>working</a:t>
            </a:r>
            <a:r>
              <a:rPr lang="en-US" altLang="de-DE" sz="2400" dirty="0" smtClean="0"/>
              <a:t>, </a:t>
            </a:r>
            <a:r>
              <a:rPr lang="en-US" altLang="de-DE" sz="2400" dirty="0" smtClean="0"/>
              <a:t>shopping</a:t>
            </a:r>
            <a:r>
              <a:rPr lang="en-US" altLang="de-DE" sz="2400" dirty="0" smtClean="0"/>
              <a:t>, </a:t>
            </a:r>
            <a:r>
              <a:rPr lang="en-US" altLang="de-DE" sz="2400" dirty="0" smtClean="0"/>
              <a:t>health care</a:t>
            </a:r>
            <a:r>
              <a:rPr lang="en-US" altLang="de-DE" sz="2400" dirty="0" smtClean="0"/>
              <a:t>, </a:t>
            </a:r>
            <a:r>
              <a:rPr lang="en-US" altLang="de-DE" sz="2400" dirty="0" smtClean="0"/>
              <a:t>“Kindergarten”/school</a:t>
            </a:r>
            <a:r>
              <a:rPr lang="en-US" altLang="de-DE" sz="2400" dirty="0" smtClean="0"/>
              <a:t>, </a:t>
            </a:r>
            <a:r>
              <a:rPr lang="en-US" altLang="de-DE" sz="2400" dirty="0" smtClean="0"/>
              <a:t>media use </a:t>
            </a:r>
            <a:r>
              <a:rPr lang="en-US" altLang="de-DE" sz="2400" dirty="0" smtClean="0"/>
              <a:t>in Germany, </a:t>
            </a:r>
            <a:r>
              <a:rPr lang="en-US" altLang="de-DE" sz="2400" dirty="0" smtClean="0"/>
              <a:t>local orientation</a:t>
            </a:r>
            <a:r>
              <a:rPr lang="en-US" altLang="de-DE" sz="2400" dirty="0" smtClean="0"/>
              <a:t>, </a:t>
            </a:r>
            <a:r>
              <a:rPr lang="en-US" altLang="de-DE" sz="2400" dirty="0" smtClean="0"/>
              <a:t>transport</a:t>
            </a:r>
            <a:r>
              <a:rPr lang="en-US" altLang="de-DE" sz="2400" dirty="0" smtClean="0"/>
              <a:t>, </a:t>
            </a:r>
            <a:r>
              <a:rPr lang="en-US" altLang="de-DE" sz="2400" dirty="0" smtClean="0"/>
              <a:t>mobility</a:t>
            </a:r>
            <a:r>
              <a:rPr lang="en-US" altLang="de-DE" sz="2400" dirty="0" smtClean="0"/>
              <a:t>, </a:t>
            </a:r>
            <a:r>
              <a:rPr lang="en-US" sz="2400" dirty="0" smtClean="0"/>
              <a:t>customs </a:t>
            </a:r>
            <a:r>
              <a:rPr lang="en-US" sz="2400" dirty="0" smtClean="0"/>
              <a:t>and traditions in Germany, </a:t>
            </a:r>
            <a:r>
              <a:rPr lang="en-US" sz="2400" dirty="0" smtClean="0"/>
              <a:t>talking </a:t>
            </a:r>
            <a:r>
              <a:rPr lang="en-US" sz="2400" dirty="0" smtClean="0"/>
              <a:t>about yourself and others, </a:t>
            </a:r>
            <a:r>
              <a:rPr lang="en-US" sz="2400" dirty="0" smtClean="0"/>
              <a:t>social contacts</a:t>
            </a:r>
            <a:r>
              <a:rPr lang="en-US" sz="2400" dirty="0" smtClean="0"/>
              <a:t>, </a:t>
            </a:r>
            <a:r>
              <a:rPr lang="en-US" sz="2400" dirty="0" smtClean="0"/>
              <a:t>live</a:t>
            </a:r>
            <a:endParaRPr lang="de-DE" altLang="de-DE" sz="2400" dirty="0" smtClean="0"/>
          </a:p>
          <a:p>
            <a:pPr marL="0" indent="0" eaLnBrk="1" hangingPunct="1">
              <a:buFontTx/>
              <a:buNone/>
            </a:pPr>
            <a:endParaRPr lang="de-DE" altLang="de-DE" sz="2400" dirty="0" smtClean="0"/>
          </a:p>
          <a:p>
            <a:pPr marL="0" indent="0" eaLnBrk="1" hangingPunct="1">
              <a:buFontTx/>
              <a:buNone/>
            </a:pPr>
            <a:endParaRPr lang="de-DE" altLang="de-DE" sz="2400" dirty="0" smtClean="0"/>
          </a:p>
          <a:p>
            <a:pPr marL="0" indent="0" eaLnBrk="1" hangingPunct="1">
              <a:buFontTx/>
              <a:buNone/>
            </a:pPr>
            <a:endParaRPr lang="de-DE" altLang="de-DE" sz="2400" dirty="0" smtClean="0"/>
          </a:p>
          <a:p>
            <a:pPr marL="0" indent="0" eaLnBrk="1" hangingPunct="1">
              <a:buFontTx/>
              <a:buNone/>
            </a:pPr>
            <a:endParaRPr lang="de-DE" altLang="de-DE" sz="2400" dirty="0" smtClean="0"/>
          </a:p>
        </p:txBody>
      </p:sp>
      <p:pic>
        <p:nvPicPr>
          <p:cNvPr id="10243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5949950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544</Words>
  <Application>Microsoft Office PowerPoint</Application>
  <PresentationFormat>Bildschirmpräsentation (4:3)</PresentationFormat>
  <Paragraphs>181</Paragraphs>
  <Slides>18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19" baseType="lpstr">
      <vt:lpstr>Standarddesign</vt:lpstr>
      <vt:lpstr>Education Schemes as an Integration Tool -   A European Comparison </vt:lpstr>
      <vt:lpstr>National Level</vt:lpstr>
      <vt:lpstr>1. Integration Courses</vt:lpstr>
      <vt:lpstr>2. Integration Courses for Specific Target Groups</vt:lpstr>
      <vt:lpstr>2. Integration Courses for Specific Target Groups</vt:lpstr>
      <vt:lpstr>2. Integration Courses for Specific Target Groups</vt:lpstr>
      <vt:lpstr>3. German for Business</vt:lpstr>
      <vt:lpstr>German Courses for Children and Young People</vt:lpstr>
      <vt:lpstr>German Courses for Asylum Seekers</vt:lpstr>
      <vt:lpstr>Staff in the BWK</vt:lpstr>
      <vt:lpstr>Staff in the BWK</vt:lpstr>
      <vt:lpstr>Staff in the BWK</vt:lpstr>
      <vt:lpstr>Staff in the BWK</vt:lpstr>
      <vt:lpstr>Staff in the BWK</vt:lpstr>
      <vt:lpstr>Staff in the BWK</vt:lpstr>
      <vt:lpstr>Staff in the BWK</vt:lpstr>
      <vt:lpstr>Staff in the BWK</vt:lpstr>
      <vt:lpstr>Folie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Uwe</dc:creator>
  <cp:lastModifiedBy>Golla</cp:lastModifiedBy>
  <cp:revision>79</cp:revision>
  <cp:lastPrinted>2014-05-06T05:02:25Z</cp:lastPrinted>
  <dcterms:created xsi:type="dcterms:W3CDTF">2014-05-01T14:04:53Z</dcterms:created>
  <dcterms:modified xsi:type="dcterms:W3CDTF">2015-06-08T07:12:16Z</dcterms:modified>
</cp:coreProperties>
</file>