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7"/>
  </p:notesMasterIdLst>
  <p:handoutMasterIdLst>
    <p:handoutMasterId r:id="rId38"/>
  </p:handoutMasterIdLst>
  <p:sldIdLst>
    <p:sldId id="256" r:id="rId2"/>
    <p:sldId id="260" r:id="rId3"/>
    <p:sldId id="261" r:id="rId4"/>
    <p:sldId id="262" r:id="rId5"/>
    <p:sldId id="263" r:id="rId6"/>
    <p:sldId id="284" r:id="rId7"/>
    <p:sldId id="264" r:id="rId8"/>
    <p:sldId id="266" r:id="rId9"/>
    <p:sldId id="265" r:id="rId10"/>
    <p:sldId id="267" r:id="rId11"/>
    <p:sldId id="268" r:id="rId12"/>
    <p:sldId id="269" r:id="rId13"/>
    <p:sldId id="298" r:id="rId14"/>
    <p:sldId id="270" r:id="rId15"/>
    <p:sldId id="271" r:id="rId16"/>
    <p:sldId id="299" r:id="rId17"/>
    <p:sldId id="272" r:id="rId18"/>
    <p:sldId id="273" r:id="rId19"/>
    <p:sldId id="274" r:id="rId20"/>
    <p:sldId id="283" r:id="rId21"/>
    <p:sldId id="275" r:id="rId22"/>
    <p:sldId id="276" r:id="rId23"/>
    <p:sldId id="280" r:id="rId24"/>
    <p:sldId id="281" r:id="rId25"/>
    <p:sldId id="286" r:id="rId26"/>
    <p:sldId id="287" r:id="rId27"/>
    <p:sldId id="288" r:id="rId28"/>
    <p:sldId id="290" r:id="rId29"/>
    <p:sldId id="291" r:id="rId30"/>
    <p:sldId id="292" r:id="rId31"/>
    <p:sldId id="293" r:id="rId32"/>
    <p:sldId id="294" r:id="rId33"/>
    <p:sldId id="295" r:id="rId34"/>
    <p:sldId id="296" r:id="rId35"/>
    <p:sldId id="297" r:id="rId3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971" autoAdjust="0"/>
  </p:normalViewPr>
  <p:slideViewPr>
    <p:cSldViewPr>
      <p:cViewPr>
        <p:scale>
          <a:sx n="55" d="100"/>
          <a:sy n="55" d="100"/>
        </p:scale>
        <p:origin x="-1548" y="-72"/>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2376"/>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0B78DA-D9B1-4124-9B66-F5D4A16E98AD}" type="datetimeFigureOut">
              <a:rPr lang="nl-BE" smtClean="0"/>
              <a:t>15/12/2014</a:t>
            </a:fld>
            <a:endParaRPr lang="nl-BE"/>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AA782E-9586-464F-A699-1EC9FB0AED74}" type="slidenum">
              <a:rPr lang="nl-BE" smtClean="0"/>
              <a:t>‹nr.›</a:t>
            </a:fld>
            <a:endParaRPr lang="nl-BE"/>
          </a:p>
        </p:txBody>
      </p:sp>
    </p:spTree>
    <p:extLst>
      <p:ext uri="{BB962C8B-B14F-4D97-AF65-F5344CB8AC3E}">
        <p14:creationId xmlns:p14="http://schemas.microsoft.com/office/powerpoint/2010/main" val="3245001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9A73AB-721C-4DC7-8502-D0EFDCE10D37}" type="datetimeFigureOut">
              <a:rPr lang="nl-BE" smtClean="0"/>
              <a:t>15/12/2014</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D0854C-B391-4C42-8380-F66C6421F4E6}" type="slidenum">
              <a:rPr lang="nl-BE" smtClean="0"/>
              <a:t>‹nr.›</a:t>
            </a:fld>
            <a:endParaRPr lang="nl-BE"/>
          </a:p>
        </p:txBody>
      </p:sp>
    </p:spTree>
    <p:extLst>
      <p:ext uri="{BB962C8B-B14F-4D97-AF65-F5344CB8AC3E}">
        <p14:creationId xmlns:p14="http://schemas.microsoft.com/office/powerpoint/2010/main" val="3832540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Brussel</a:t>
            </a:r>
          </a:p>
          <a:p>
            <a:r>
              <a:rPr lang="nl-BE" dirty="0" smtClean="0"/>
              <a:t>Geel (</a:t>
            </a:r>
            <a:r>
              <a:rPr lang="nl-BE" dirty="0" err="1" smtClean="0"/>
              <a:t>yellow</a:t>
            </a:r>
            <a:r>
              <a:rPr lang="nl-BE" dirty="0" smtClean="0"/>
              <a:t>)</a:t>
            </a:r>
            <a:endParaRPr lang="nl-BE" dirty="0"/>
          </a:p>
        </p:txBody>
      </p:sp>
      <p:sp>
        <p:nvSpPr>
          <p:cNvPr id="4" name="Tijdelijke aanduiding voor dianummer 3"/>
          <p:cNvSpPr>
            <a:spLocks noGrp="1"/>
          </p:cNvSpPr>
          <p:nvPr>
            <p:ph type="sldNum" sz="quarter" idx="10"/>
          </p:nvPr>
        </p:nvSpPr>
        <p:spPr/>
        <p:txBody>
          <a:bodyPr/>
          <a:lstStyle/>
          <a:p>
            <a:fld id="{BAD0854C-B391-4C42-8380-F66C6421F4E6}" type="slidenum">
              <a:rPr lang="nl-BE" smtClean="0"/>
              <a:t>2</a:t>
            </a:fld>
            <a:endParaRPr lang="nl-BE"/>
          </a:p>
        </p:txBody>
      </p:sp>
    </p:spTree>
    <p:extLst>
      <p:ext uri="{BB962C8B-B14F-4D97-AF65-F5344CB8AC3E}">
        <p14:creationId xmlns:p14="http://schemas.microsoft.com/office/powerpoint/2010/main" val="1232990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Ppt14: Creating a positive environment</a:t>
            </a:r>
            <a:endParaRPr lang="nl-BE"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there is a positive environment in the centrum the younger is more motived for come to the centrum and participate in the process. </a:t>
            </a:r>
            <a:endParaRPr lang="nl-BE"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Group dynamics is a key element for making a positive environment, but also creating a fun and relaxed atmosphere and the use of humor can contribute to this positive climate. Humor doesn’t only carry in for a fun and good atmosphere but makes also things negotiable. </a:t>
            </a:r>
            <a:endParaRPr lang="nl-BE"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Important in a process: because the group composition often changes by inflow of a new younger. It is also important that you, as a coach, has attention for peer pressure, and the composition of the group.</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 one girl will not feel good in a group with only boys, so it is also important for a mix of different genders in the group.</a:t>
            </a:r>
            <a:endParaRPr lang="nl-BE"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By group dynamic activities and cooperation activities, you can as coach create an “we feeling” in the group of young peoples. The young people will motivate each other for working on the process and respect the rules.</a:t>
            </a:r>
            <a:endParaRPr lang="nl-BE" sz="1200" kern="1200" dirty="0" smtClean="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BAD0854C-B391-4C42-8380-F66C6421F4E6}" type="slidenum">
              <a:rPr lang="nl-BE" smtClean="0"/>
              <a:t>12</a:t>
            </a:fld>
            <a:endParaRPr lang="nl-BE"/>
          </a:p>
        </p:txBody>
      </p:sp>
    </p:spTree>
    <p:extLst>
      <p:ext uri="{BB962C8B-B14F-4D97-AF65-F5344CB8AC3E}">
        <p14:creationId xmlns:p14="http://schemas.microsoft.com/office/powerpoint/2010/main" val="2859650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1" kern="1200" dirty="0" smtClean="0">
                <a:solidFill>
                  <a:schemeClr val="tx1"/>
                </a:solidFill>
                <a:effectLst/>
                <a:latin typeface="+mn-lt"/>
                <a:ea typeface="+mn-ea"/>
                <a:cs typeface="+mn-cs"/>
              </a:rPr>
              <a:t>Ppt15:  Story of a younger</a:t>
            </a:r>
          </a:p>
          <a:p>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coaches don’t give the feeling to us, that they have the power of us. But they are friendly; make fun together with us. This makes it for us much easier to be agreeably to. If you can laugh and talk together, after a while you can also say other things to your coach. If the coach is someone who plays the boss, we as youth won’t say anything to him/her.</a:t>
            </a:r>
            <a:endParaRPr lang="nl-BE" dirty="0"/>
          </a:p>
        </p:txBody>
      </p:sp>
      <p:sp>
        <p:nvSpPr>
          <p:cNvPr id="4" name="Tijdelijke aanduiding voor dianummer 3"/>
          <p:cNvSpPr>
            <a:spLocks noGrp="1"/>
          </p:cNvSpPr>
          <p:nvPr>
            <p:ph type="sldNum" sz="quarter" idx="10"/>
          </p:nvPr>
        </p:nvSpPr>
        <p:spPr/>
        <p:txBody>
          <a:bodyPr/>
          <a:lstStyle/>
          <a:p>
            <a:fld id="{BAD0854C-B391-4C42-8380-F66C6421F4E6}" type="slidenum">
              <a:rPr lang="nl-BE" smtClean="0"/>
              <a:t>13</a:t>
            </a:fld>
            <a:endParaRPr lang="nl-BE"/>
          </a:p>
        </p:txBody>
      </p:sp>
    </p:spTree>
    <p:extLst>
      <p:ext uri="{BB962C8B-B14F-4D97-AF65-F5344CB8AC3E}">
        <p14:creationId xmlns:p14="http://schemas.microsoft.com/office/powerpoint/2010/main" val="139559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1" kern="1200" dirty="0" smtClean="0">
                <a:solidFill>
                  <a:schemeClr val="tx1"/>
                </a:solidFill>
                <a:effectLst/>
                <a:latin typeface="+mn-lt"/>
                <a:ea typeface="+mn-ea"/>
                <a:cs typeface="+mn-cs"/>
              </a:rPr>
              <a:t>Ppt16: Give the younger opportunities</a:t>
            </a:r>
          </a:p>
          <a:p>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the younger fails in his process, then it is important to give him alternatives and new opportunities. It is also important to draw limits.</a:t>
            </a:r>
            <a:endParaRPr lang="nl-BE" sz="1200" kern="1200" dirty="0" smtClean="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BAD0854C-B391-4C42-8380-F66C6421F4E6}" type="slidenum">
              <a:rPr lang="nl-BE" smtClean="0"/>
              <a:t>14</a:t>
            </a:fld>
            <a:endParaRPr lang="nl-BE"/>
          </a:p>
        </p:txBody>
      </p:sp>
    </p:spTree>
    <p:extLst>
      <p:ext uri="{BB962C8B-B14F-4D97-AF65-F5344CB8AC3E}">
        <p14:creationId xmlns:p14="http://schemas.microsoft.com/office/powerpoint/2010/main" val="1735426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1" kern="1200" dirty="0" smtClean="0">
                <a:solidFill>
                  <a:schemeClr val="tx1"/>
                </a:solidFill>
                <a:effectLst/>
                <a:latin typeface="+mn-lt"/>
                <a:ea typeface="+mn-ea"/>
                <a:cs typeface="+mn-cs"/>
              </a:rPr>
              <a:t>Ppt17: Give the younger responsibility</a:t>
            </a:r>
          </a:p>
          <a:p>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you as coach give the younger responsibility, you show that you trust the younger and take the younger serious. This let grows their confidence, and they will experience a feeling of being responsible for themselves, allowing them to get motivated again.</a:t>
            </a:r>
          </a:p>
          <a:p>
            <a:endParaRPr lang="nl-BE"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Participation in training offer</a:t>
            </a:r>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Give the younger responsibility during an activity </a:t>
            </a:r>
            <a:r>
              <a:rPr lang="en-US" sz="1200" kern="1200" dirty="0" smtClean="0">
                <a:solidFill>
                  <a:schemeClr val="tx1"/>
                </a:solidFill>
                <a:effectLst/>
                <a:latin typeface="+mn-lt"/>
                <a:ea typeface="+mn-ea"/>
                <a:cs typeface="+mn-cs"/>
                <a:sym typeface="Wingdings" panose="05000000000000000000" pitchFamily="2" charset="2"/>
              </a:rPr>
              <a:t></a:t>
            </a:r>
            <a:r>
              <a:rPr lang="en-US" sz="1200" kern="1200" dirty="0" smtClean="0">
                <a:solidFill>
                  <a:schemeClr val="tx1"/>
                </a:solidFill>
                <a:effectLst/>
                <a:latin typeface="+mn-lt"/>
                <a:ea typeface="+mn-ea"/>
                <a:cs typeface="+mn-cs"/>
              </a:rPr>
              <a:t> this learns the young people dealing with responsibility but also with the consequences that are applicable.</a:t>
            </a:r>
            <a:endParaRPr lang="nl-BE"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Provide different choices in the program and the activities </a:t>
            </a:r>
            <a:r>
              <a:rPr lang="en-US" sz="1200" kern="1200" dirty="0" smtClean="0">
                <a:solidFill>
                  <a:schemeClr val="tx1"/>
                </a:solidFill>
                <a:effectLst/>
                <a:latin typeface="+mn-lt"/>
                <a:ea typeface="+mn-ea"/>
                <a:cs typeface="+mn-cs"/>
                <a:sym typeface="Wingdings" panose="05000000000000000000" pitchFamily="2" charset="2"/>
              </a:rPr>
              <a:t></a:t>
            </a:r>
            <a:r>
              <a:rPr lang="en-US" sz="1200" kern="1200" dirty="0" smtClean="0">
                <a:solidFill>
                  <a:schemeClr val="tx1"/>
                </a:solidFill>
                <a:effectLst/>
                <a:latin typeface="+mn-lt"/>
                <a:ea typeface="+mn-ea"/>
                <a:cs typeface="+mn-cs"/>
              </a:rPr>
              <a:t> the younger self has to choose and at this way the control and initiative is for a part by the younger. This gives the younger freedom in his program but also responsibility.</a:t>
            </a:r>
            <a:endParaRPr lang="nl-BE"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 the younger participate in the organization of the training offer.</a:t>
            </a:r>
          </a:p>
          <a:p>
            <a:endParaRPr lang="nl-BE"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Co-ownership of the process</a:t>
            </a:r>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younger chose together with the coach what his objectives and working points are in the process, tailored to the needs and opportunities of the younger.</a:t>
            </a:r>
            <a:endParaRPr lang="nl-BE"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younger and coach together decide how he is going to work on his working points. This is described in a process plan.  </a:t>
            </a:r>
            <a:endParaRPr lang="nl-BE" sz="1200" kern="1200" dirty="0" smtClean="0">
              <a:solidFill>
                <a:schemeClr val="tx1"/>
              </a:solidFill>
              <a:effectLst/>
              <a:latin typeface="+mn-lt"/>
              <a:ea typeface="+mn-ea"/>
              <a:cs typeface="+mn-cs"/>
            </a:endParaRPr>
          </a:p>
          <a:p>
            <a:endParaRPr lang="nl-BE" b="0" dirty="0"/>
          </a:p>
        </p:txBody>
      </p:sp>
      <p:sp>
        <p:nvSpPr>
          <p:cNvPr id="4" name="Tijdelijke aanduiding voor dianummer 3"/>
          <p:cNvSpPr>
            <a:spLocks noGrp="1"/>
          </p:cNvSpPr>
          <p:nvPr>
            <p:ph type="sldNum" sz="quarter" idx="10"/>
          </p:nvPr>
        </p:nvSpPr>
        <p:spPr/>
        <p:txBody>
          <a:bodyPr/>
          <a:lstStyle/>
          <a:p>
            <a:fld id="{BAD0854C-B391-4C42-8380-F66C6421F4E6}" type="slidenum">
              <a:rPr lang="nl-BE" smtClean="0"/>
              <a:t>15</a:t>
            </a:fld>
            <a:endParaRPr lang="nl-BE"/>
          </a:p>
        </p:txBody>
      </p:sp>
    </p:spTree>
    <p:extLst>
      <p:ext uri="{BB962C8B-B14F-4D97-AF65-F5344CB8AC3E}">
        <p14:creationId xmlns:p14="http://schemas.microsoft.com/office/powerpoint/2010/main" val="3432864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Ppt</a:t>
            </a:r>
            <a:r>
              <a:rPr lang="en-US" sz="1200" b="1" kern="1200" dirty="0" smtClean="0">
                <a:solidFill>
                  <a:schemeClr val="tx1"/>
                </a:solidFill>
                <a:effectLst/>
                <a:latin typeface="+mn-lt"/>
                <a:ea typeface="+mn-ea"/>
                <a:cs typeface="+mn-cs"/>
              </a:rPr>
              <a:t> 18: Story of a coach </a:t>
            </a:r>
          </a:p>
          <a:p>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someone listens to their story, and the fact that they can come with own ideas and this ideas will be used in the program give the youth a good feeling. </a:t>
            </a:r>
            <a:endParaRPr lang="nl-BE" sz="1200" kern="1200" dirty="0" smtClean="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BAD0854C-B391-4C42-8380-F66C6421F4E6}" type="slidenum">
              <a:rPr lang="nl-BE" smtClean="0"/>
              <a:t>16</a:t>
            </a:fld>
            <a:endParaRPr lang="nl-BE"/>
          </a:p>
        </p:txBody>
      </p:sp>
    </p:spTree>
    <p:extLst>
      <p:ext uri="{BB962C8B-B14F-4D97-AF65-F5344CB8AC3E}">
        <p14:creationId xmlns:p14="http://schemas.microsoft.com/office/powerpoint/2010/main" val="888070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200" kern="1200" dirty="0" err="1" smtClean="0">
                <a:solidFill>
                  <a:schemeClr val="tx1"/>
                </a:solidFill>
                <a:effectLst/>
                <a:latin typeface="+mn-lt"/>
                <a:ea typeface="+mn-ea"/>
                <a:cs typeface="+mn-cs"/>
              </a:rPr>
              <a:t>Very</a:t>
            </a:r>
            <a:r>
              <a:rPr lang="nl-BE" sz="1200" kern="1200" dirty="0" smtClean="0">
                <a:solidFill>
                  <a:schemeClr val="tx1"/>
                </a:solidFill>
                <a:effectLst/>
                <a:latin typeface="+mn-lt"/>
                <a:ea typeface="+mn-ea"/>
                <a:cs typeface="+mn-cs"/>
              </a:rPr>
              <a:t> important</a:t>
            </a:r>
            <a:r>
              <a:rPr lang="nl-BE" sz="1200" kern="1200" baseline="0" dirty="0" smtClean="0">
                <a:solidFill>
                  <a:schemeClr val="tx1"/>
                </a:solidFill>
                <a:effectLst/>
                <a:latin typeface="+mn-lt"/>
                <a:ea typeface="+mn-ea"/>
                <a:cs typeface="+mn-cs"/>
              </a:rPr>
              <a:t> </a:t>
            </a:r>
            <a:r>
              <a:rPr lang="nl-BE" sz="1200" kern="1200" baseline="0" dirty="0" err="1" smtClean="0">
                <a:solidFill>
                  <a:schemeClr val="tx1"/>
                </a:solidFill>
                <a:effectLst/>
                <a:latin typeface="+mn-lt"/>
                <a:ea typeface="+mn-ea"/>
                <a:cs typeface="+mn-cs"/>
              </a:rPr>
              <a:t>to</a:t>
            </a:r>
            <a:r>
              <a:rPr lang="nl-BE" sz="1200" kern="1200" baseline="0" dirty="0" smtClean="0">
                <a:solidFill>
                  <a:schemeClr val="tx1"/>
                </a:solidFill>
                <a:effectLst/>
                <a:latin typeface="+mn-lt"/>
                <a:ea typeface="+mn-ea"/>
                <a:cs typeface="+mn-cs"/>
              </a:rPr>
              <a:t> offer</a:t>
            </a:r>
            <a:r>
              <a:rPr lang="nl-BE" dirty="0" smtClean="0"/>
              <a:t> </a:t>
            </a:r>
            <a:r>
              <a:rPr lang="nl-BE" dirty="0" err="1" smtClean="0"/>
              <a:t>young</a:t>
            </a:r>
            <a:r>
              <a:rPr lang="nl-BE" dirty="0" smtClean="0"/>
              <a:t> </a:t>
            </a:r>
            <a:r>
              <a:rPr lang="nl-BE" dirty="0" err="1" smtClean="0"/>
              <a:t>people</a:t>
            </a:r>
            <a:r>
              <a:rPr lang="nl-BE" dirty="0" smtClean="0"/>
              <a:t> </a:t>
            </a:r>
            <a:r>
              <a:rPr lang="nl-BE" dirty="0" err="1" smtClean="0"/>
              <a:t>physical</a:t>
            </a:r>
            <a:r>
              <a:rPr lang="nl-BE" dirty="0" smtClean="0"/>
              <a:t> </a:t>
            </a:r>
            <a:r>
              <a:rPr lang="nl-BE" dirty="0" err="1" smtClean="0"/>
              <a:t>and</a:t>
            </a:r>
            <a:r>
              <a:rPr lang="nl-BE" dirty="0" smtClean="0"/>
              <a:t> </a:t>
            </a:r>
            <a:r>
              <a:rPr lang="nl-BE" dirty="0" err="1" smtClean="0"/>
              <a:t>phsychological</a:t>
            </a:r>
            <a:r>
              <a:rPr lang="nl-BE" dirty="0" smtClean="0"/>
              <a:t> security.</a:t>
            </a:r>
          </a:p>
          <a:p>
            <a:pPr marL="0" marR="0" lvl="1" indent="0" algn="l" defTabSz="914400" rtl="0" eaLnBrk="1" fontAlgn="auto" latinLnBrk="0" hangingPunct="1">
              <a:lnSpc>
                <a:spcPct val="100000"/>
              </a:lnSpc>
              <a:spcBef>
                <a:spcPts val="0"/>
              </a:spcBef>
              <a:spcAft>
                <a:spcPts val="0"/>
              </a:spcAft>
              <a:buClrTx/>
              <a:buSzTx/>
              <a:buFontTx/>
              <a:buNone/>
              <a:tabLst/>
              <a:defRPr/>
            </a:pPr>
            <a:r>
              <a:rPr lang="nl-BE" sz="1200" kern="1200" dirty="0" err="1" smtClean="0">
                <a:solidFill>
                  <a:schemeClr val="tx1"/>
                </a:solidFill>
                <a:effectLst/>
                <a:latin typeface="+mn-lt"/>
                <a:ea typeface="+mn-ea"/>
                <a:cs typeface="+mn-cs"/>
              </a:rPr>
              <a:t>There</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will</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be</a:t>
            </a:r>
            <a:r>
              <a:rPr lang="nl-BE" sz="1200" kern="1200" baseline="0" dirty="0" smtClean="0">
                <a:solidFill>
                  <a:schemeClr val="tx1"/>
                </a:solidFill>
                <a:effectLst/>
                <a:latin typeface="+mn-lt"/>
                <a:ea typeface="+mn-ea"/>
                <a:cs typeface="+mn-cs"/>
              </a:rPr>
              <a:t> </a:t>
            </a:r>
            <a:r>
              <a:rPr lang="nl-BE" sz="1200" kern="1200" baseline="0" dirty="0" err="1" smtClean="0">
                <a:solidFill>
                  <a:schemeClr val="tx1"/>
                </a:solidFill>
                <a:effectLst/>
                <a:latin typeface="+mn-lt"/>
                <a:ea typeface="+mn-ea"/>
                <a:cs typeface="+mn-cs"/>
              </a:rPr>
              <a:t>l</a:t>
            </a:r>
            <a:r>
              <a:rPr lang="nl-BE" dirty="0" err="1" smtClean="0"/>
              <a:t>ess</a:t>
            </a:r>
            <a:r>
              <a:rPr lang="nl-BE" dirty="0" smtClean="0"/>
              <a:t> of a </a:t>
            </a:r>
            <a:r>
              <a:rPr lang="nl-BE" dirty="0" err="1" smtClean="0"/>
              <a:t>barrier</a:t>
            </a:r>
            <a:r>
              <a:rPr lang="nl-BE" dirty="0" smtClean="0"/>
              <a:t> </a:t>
            </a:r>
            <a:r>
              <a:rPr lang="nl-BE" dirty="0" err="1" smtClean="0"/>
              <a:t>to</a:t>
            </a:r>
            <a:r>
              <a:rPr lang="nl-BE" dirty="0" smtClean="0"/>
              <a:t> </a:t>
            </a:r>
            <a:r>
              <a:rPr lang="nl-BE" dirty="0" err="1" smtClean="0"/>
              <a:t>be</a:t>
            </a:r>
            <a:r>
              <a:rPr lang="nl-BE" dirty="0" smtClean="0"/>
              <a:t> present at the training</a:t>
            </a:r>
          </a:p>
          <a:p>
            <a:pPr marL="0" marR="0" lvl="1" indent="0" algn="l" defTabSz="914400" rtl="0" eaLnBrk="1" fontAlgn="auto" latinLnBrk="0" hangingPunct="1">
              <a:lnSpc>
                <a:spcPct val="100000"/>
              </a:lnSpc>
              <a:spcBef>
                <a:spcPts val="0"/>
              </a:spcBef>
              <a:spcAft>
                <a:spcPts val="0"/>
              </a:spcAft>
              <a:buClrTx/>
              <a:buSzTx/>
              <a:buFontTx/>
              <a:buNone/>
              <a:tabLst/>
              <a:defRPr/>
            </a:pPr>
            <a:r>
              <a:rPr lang="nl-BE" dirty="0" err="1" smtClean="0"/>
              <a:t>and</a:t>
            </a:r>
            <a:r>
              <a:rPr lang="nl-BE" dirty="0" smtClean="0"/>
              <a:t> </a:t>
            </a:r>
            <a:r>
              <a:rPr lang="nl-BE" dirty="0" err="1" smtClean="0"/>
              <a:t>creates</a:t>
            </a:r>
            <a:r>
              <a:rPr lang="nl-BE" dirty="0" smtClean="0"/>
              <a:t> a </a:t>
            </a:r>
            <a:r>
              <a:rPr lang="nl-BE" dirty="0" err="1" smtClean="0"/>
              <a:t>relaxing</a:t>
            </a:r>
            <a:r>
              <a:rPr lang="nl-BE" dirty="0" smtClean="0"/>
              <a:t> </a:t>
            </a:r>
            <a:r>
              <a:rPr lang="nl-BE" dirty="0" err="1" smtClean="0"/>
              <a:t>atmosphere</a:t>
            </a:r>
            <a:r>
              <a:rPr lang="nl-BE" dirty="0" smtClean="0"/>
              <a:t>.</a:t>
            </a:r>
          </a:p>
          <a:p>
            <a:pPr marL="0" marR="0" lvl="1" indent="0" algn="l" defTabSz="914400" rtl="0" eaLnBrk="1" fontAlgn="auto" latinLnBrk="0" hangingPunct="1">
              <a:lnSpc>
                <a:spcPct val="100000"/>
              </a:lnSpc>
              <a:spcBef>
                <a:spcPts val="0"/>
              </a:spcBef>
              <a:spcAft>
                <a:spcPts val="0"/>
              </a:spcAft>
              <a:buClrTx/>
              <a:buSzTx/>
              <a:buFontTx/>
              <a:buNone/>
              <a:tabLst/>
              <a:defRPr/>
            </a:pPr>
            <a:r>
              <a:rPr lang="nl-BE" dirty="0" err="1" smtClean="0"/>
              <a:t>By</a:t>
            </a:r>
            <a:r>
              <a:rPr lang="nl-BE" dirty="0" smtClean="0"/>
              <a:t> </a:t>
            </a:r>
            <a:r>
              <a:rPr lang="nl-BE" dirty="0" err="1" smtClean="0"/>
              <a:t>imposing</a:t>
            </a:r>
            <a:r>
              <a:rPr lang="nl-BE" dirty="0" smtClean="0"/>
              <a:t> </a:t>
            </a:r>
            <a:r>
              <a:rPr lang="nl-BE" dirty="0" err="1" smtClean="0"/>
              <a:t>structure</a:t>
            </a:r>
            <a:r>
              <a:rPr lang="nl-BE" dirty="0" smtClean="0"/>
              <a:t> </a:t>
            </a:r>
            <a:r>
              <a:rPr lang="nl-BE" dirty="0" err="1" smtClean="0"/>
              <a:t>and</a:t>
            </a:r>
            <a:r>
              <a:rPr lang="nl-BE" dirty="0" smtClean="0"/>
              <a:t> </a:t>
            </a:r>
            <a:r>
              <a:rPr lang="nl-BE" dirty="0" err="1" smtClean="0"/>
              <a:t>boundaries</a:t>
            </a:r>
            <a:endParaRPr lang="nl-BE" dirty="0" smtClean="0"/>
          </a:p>
          <a:p>
            <a:endParaRPr lang="nl-BE"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Het is erg belangrijk om de jongeren </a:t>
            </a:r>
            <a:r>
              <a:rPr lang="nl-BE" sz="1200" b="1" kern="1200" dirty="0" smtClean="0">
                <a:solidFill>
                  <a:schemeClr val="tx1"/>
                </a:solidFill>
                <a:effectLst/>
                <a:latin typeface="+mn-lt"/>
                <a:ea typeface="+mn-ea"/>
                <a:cs typeface="+mn-cs"/>
              </a:rPr>
              <a:t>veiligheid</a:t>
            </a:r>
            <a:r>
              <a:rPr lang="nl-BE" sz="1200" kern="1200" dirty="0" smtClean="0">
                <a:solidFill>
                  <a:schemeClr val="tx1"/>
                </a:solidFill>
                <a:effectLst/>
                <a:latin typeface="+mn-lt"/>
                <a:ea typeface="+mn-ea"/>
                <a:cs typeface="+mn-cs"/>
              </a:rPr>
              <a:t> te bieden, zowel fysiek als psychologisch. Wanneer jongeren dit </a:t>
            </a:r>
          </a:p>
          <a:p>
            <a:r>
              <a:rPr lang="nl-BE" sz="1200" kern="1200" dirty="0" smtClean="0">
                <a:solidFill>
                  <a:schemeClr val="tx1"/>
                </a:solidFill>
                <a:effectLst/>
                <a:latin typeface="+mn-lt"/>
                <a:ea typeface="+mn-ea"/>
                <a:cs typeface="+mn-cs"/>
              </a:rPr>
              <a:t>ervaren, zal de </a:t>
            </a:r>
            <a:r>
              <a:rPr lang="nl-BE" sz="1200" b="1" kern="1200" dirty="0" smtClean="0">
                <a:solidFill>
                  <a:schemeClr val="tx1"/>
                </a:solidFill>
                <a:effectLst/>
                <a:latin typeface="+mn-lt"/>
                <a:ea typeface="+mn-ea"/>
                <a:cs typeface="+mn-cs"/>
              </a:rPr>
              <a:t>drempel om aanwezig </a:t>
            </a:r>
            <a:r>
              <a:rPr lang="nl-BE" sz="1200" kern="1200" dirty="0" smtClean="0">
                <a:solidFill>
                  <a:schemeClr val="tx1"/>
                </a:solidFill>
                <a:effectLst/>
                <a:latin typeface="+mn-lt"/>
                <a:ea typeface="+mn-ea"/>
                <a:cs typeface="+mn-cs"/>
              </a:rPr>
              <a:t>te zijn tijdens de vorming minder hoog zijn en ontstaat ook een klimaat </a:t>
            </a:r>
          </a:p>
          <a:p>
            <a:r>
              <a:rPr lang="nl-BE" sz="1200" kern="1200" dirty="0" smtClean="0">
                <a:solidFill>
                  <a:schemeClr val="tx1"/>
                </a:solidFill>
                <a:effectLst/>
                <a:latin typeface="+mn-lt"/>
                <a:ea typeface="+mn-ea"/>
                <a:cs typeface="+mn-cs"/>
              </a:rPr>
              <a:t>waarbinnen de jongere tot </a:t>
            </a:r>
            <a:r>
              <a:rPr lang="nl-BE" sz="1200" b="1" kern="1200" dirty="0" smtClean="0">
                <a:solidFill>
                  <a:schemeClr val="tx1"/>
                </a:solidFill>
                <a:effectLst/>
                <a:latin typeface="+mn-lt"/>
                <a:ea typeface="+mn-ea"/>
                <a:cs typeface="+mn-cs"/>
              </a:rPr>
              <a:t>rust</a:t>
            </a:r>
            <a:r>
              <a:rPr lang="nl-BE" sz="1200" kern="1200" dirty="0" smtClean="0">
                <a:solidFill>
                  <a:schemeClr val="tx1"/>
                </a:solidFill>
                <a:effectLst/>
                <a:latin typeface="+mn-lt"/>
                <a:ea typeface="+mn-ea"/>
                <a:cs typeface="+mn-cs"/>
              </a:rPr>
              <a:t> kan komen. </a:t>
            </a:r>
            <a:r>
              <a:rPr lang="nl-BE" sz="1200" b="1" kern="1200" dirty="0" smtClean="0">
                <a:solidFill>
                  <a:schemeClr val="tx1"/>
                </a:solidFill>
                <a:effectLst/>
                <a:latin typeface="+mn-lt"/>
                <a:ea typeface="+mn-ea"/>
                <a:cs typeface="+mn-cs"/>
              </a:rPr>
              <a:t>Structuur bieden en grenzen stellen</a:t>
            </a:r>
            <a:r>
              <a:rPr lang="nl-BE" sz="1200" kern="1200" dirty="0" smtClean="0">
                <a:solidFill>
                  <a:schemeClr val="tx1"/>
                </a:solidFill>
                <a:effectLst/>
                <a:latin typeface="+mn-lt"/>
                <a:ea typeface="+mn-ea"/>
                <a:cs typeface="+mn-cs"/>
              </a:rPr>
              <a:t>, zijn daarbij cruciale aspecten</a:t>
            </a:r>
          </a:p>
          <a:p>
            <a:endParaRPr lang="nl-BE" dirty="0"/>
          </a:p>
        </p:txBody>
      </p:sp>
      <p:sp>
        <p:nvSpPr>
          <p:cNvPr id="4" name="Tijdelijke aanduiding voor dianummer 3"/>
          <p:cNvSpPr>
            <a:spLocks noGrp="1"/>
          </p:cNvSpPr>
          <p:nvPr>
            <p:ph type="sldNum" sz="quarter" idx="10"/>
          </p:nvPr>
        </p:nvSpPr>
        <p:spPr/>
        <p:txBody>
          <a:bodyPr/>
          <a:lstStyle/>
          <a:p>
            <a:fld id="{BAD0854C-B391-4C42-8380-F66C6421F4E6}" type="slidenum">
              <a:rPr lang="nl-BE" smtClean="0"/>
              <a:t>17</a:t>
            </a:fld>
            <a:endParaRPr lang="nl-BE"/>
          </a:p>
        </p:txBody>
      </p:sp>
    </p:spTree>
    <p:extLst>
      <p:ext uri="{BB962C8B-B14F-4D97-AF65-F5344CB8AC3E}">
        <p14:creationId xmlns:p14="http://schemas.microsoft.com/office/powerpoint/2010/main" val="3885998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smtClean="0"/>
              <a:t>Create</a:t>
            </a:r>
            <a:r>
              <a:rPr lang="nl-BE" baseline="0" dirty="0" smtClean="0"/>
              <a:t> a well-</a:t>
            </a:r>
            <a:r>
              <a:rPr lang="nl-BE" baseline="0" dirty="0" err="1" smtClean="0"/>
              <a:t>defined</a:t>
            </a:r>
            <a:r>
              <a:rPr lang="nl-BE" baseline="0" dirty="0" smtClean="0"/>
              <a:t> </a:t>
            </a:r>
            <a:r>
              <a:rPr lang="nl-BE" baseline="0" dirty="0" err="1" smtClean="0"/>
              <a:t>framework</a:t>
            </a:r>
            <a:r>
              <a:rPr lang="nl-BE" baseline="0" dirty="0" smtClean="0"/>
              <a:t>:</a:t>
            </a:r>
          </a:p>
          <a:p>
            <a:r>
              <a:rPr lang="nl-BE" baseline="0" dirty="0" smtClean="0"/>
              <a:t>But </a:t>
            </a:r>
            <a:r>
              <a:rPr lang="nl-BE" baseline="0" dirty="0" err="1" smtClean="0"/>
              <a:t>n</a:t>
            </a:r>
            <a:r>
              <a:rPr lang="nl-BE" dirty="0" err="1" smtClean="0"/>
              <a:t>ot</a:t>
            </a:r>
            <a:r>
              <a:rPr lang="nl-BE" dirty="0" smtClean="0"/>
              <a:t> </a:t>
            </a:r>
            <a:r>
              <a:rPr lang="nl-BE" dirty="0" err="1" smtClean="0"/>
              <a:t>too</a:t>
            </a:r>
            <a:r>
              <a:rPr lang="nl-BE" dirty="0" smtClean="0"/>
              <a:t> </a:t>
            </a:r>
            <a:r>
              <a:rPr lang="nl-BE" dirty="0" err="1" smtClean="0"/>
              <a:t>strict</a:t>
            </a:r>
            <a:r>
              <a:rPr lang="nl-BE" dirty="0" smtClean="0"/>
              <a:t> </a:t>
            </a:r>
            <a:r>
              <a:rPr lang="nl-BE" dirty="0" err="1" smtClean="0"/>
              <a:t>to</a:t>
            </a:r>
            <a:r>
              <a:rPr lang="nl-BE" dirty="0" smtClean="0"/>
              <a:t> </a:t>
            </a:r>
            <a:r>
              <a:rPr lang="nl-BE" dirty="0" err="1" smtClean="0"/>
              <a:t>create</a:t>
            </a:r>
            <a:r>
              <a:rPr lang="nl-BE" dirty="0" smtClean="0"/>
              <a:t> </a:t>
            </a:r>
            <a:r>
              <a:rPr lang="nl-BE" dirty="0" err="1" smtClean="0"/>
              <a:t>clarity</a:t>
            </a:r>
            <a:r>
              <a:rPr lang="nl-BE" dirty="0" smtClean="0"/>
              <a:t>: (duidelijkheid)</a:t>
            </a:r>
          </a:p>
          <a:p>
            <a:pPr lvl="1"/>
            <a:r>
              <a:rPr lang="nl-BE" dirty="0" smtClean="0"/>
              <a:t>No </a:t>
            </a:r>
            <a:r>
              <a:rPr lang="nl-BE" dirty="0" err="1" smtClean="0"/>
              <a:t>possibilities</a:t>
            </a:r>
            <a:r>
              <a:rPr lang="nl-BE" dirty="0" smtClean="0"/>
              <a:t> </a:t>
            </a:r>
            <a:r>
              <a:rPr lang="nl-BE" dirty="0" err="1" smtClean="0"/>
              <a:t>to</a:t>
            </a:r>
            <a:r>
              <a:rPr lang="nl-BE" dirty="0" smtClean="0"/>
              <a:t> </a:t>
            </a:r>
            <a:r>
              <a:rPr lang="nl-BE" dirty="0" err="1" smtClean="0"/>
              <a:t>play</a:t>
            </a:r>
            <a:endParaRPr lang="nl-BE" dirty="0" smtClean="0"/>
          </a:p>
          <a:p>
            <a:pPr lvl="1"/>
            <a:r>
              <a:rPr lang="nl-BE" dirty="0" smtClean="0"/>
              <a:t>No room </a:t>
            </a:r>
            <a:r>
              <a:rPr lang="nl-BE" dirty="0" err="1" smtClean="0"/>
              <a:t>to</a:t>
            </a:r>
            <a:r>
              <a:rPr lang="nl-BE" dirty="0" smtClean="0"/>
              <a:t> experiment</a:t>
            </a:r>
          </a:p>
          <a:p>
            <a:endParaRPr lang="nl-BE" dirty="0"/>
          </a:p>
        </p:txBody>
      </p:sp>
      <p:sp>
        <p:nvSpPr>
          <p:cNvPr id="4" name="Tijdelijke aanduiding voor dianummer 3"/>
          <p:cNvSpPr>
            <a:spLocks noGrp="1"/>
          </p:cNvSpPr>
          <p:nvPr>
            <p:ph type="sldNum" sz="quarter" idx="10"/>
          </p:nvPr>
        </p:nvSpPr>
        <p:spPr/>
        <p:txBody>
          <a:bodyPr/>
          <a:lstStyle/>
          <a:p>
            <a:fld id="{BAD0854C-B391-4C42-8380-F66C6421F4E6}" type="slidenum">
              <a:rPr lang="nl-BE" smtClean="0"/>
              <a:t>18</a:t>
            </a:fld>
            <a:endParaRPr lang="nl-BE"/>
          </a:p>
        </p:txBody>
      </p:sp>
    </p:spTree>
    <p:extLst>
      <p:ext uri="{BB962C8B-B14F-4D97-AF65-F5344CB8AC3E}">
        <p14:creationId xmlns:p14="http://schemas.microsoft.com/office/powerpoint/2010/main" val="2415395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BE" dirty="0" smtClean="0"/>
              <a:t>Bij ons in de werking wordt bij het maken van afspraken over de grenzen dikwijls de metafoor van een </a:t>
            </a:r>
          </a:p>
          <a:p>
            <a:pPr marL="0" indent="0">
              <a:buNone/>
            </a:pPr>
            <a:r>
              <a:rPr lang="nl-BE" dirty="0" smtClean="0"/>
              <a:t>voetbalveld gebruikt: ‘Jullie krijgen een groot plein, kunnen rondlopen, kunnen doelpunten scoren maar </a:t>
            </a:r>
          </a:p>
          <a:p>
            <a:pPr marL="0" indent="0">
              <a:buNone/>
            </a:pPr>
            <a:r>
              <a:rPr lang="nl-BE" dirty="0" smtClean="0"/>
              <a:t>als je over de witte lijn gaat, krijg je een strafpunt.</a:t>
            </a:r>
          </a:p>
          <a:p>
            <a:endParaRPr lang="nl-BE" dirty="0"/>
          </a:p>
        </p:txBody>
      </p:sp>
      <p:sp>
        <p:nvSpPr>
          <p:cNvPr id="4" name="Tijdelijke aanduiding voor dianummer 3"/>
          <p:cNvSpPr>
            <a:spLocks noGrp="1"/>
          </p:cNvSpPr>
          <p:nvPr>
            <p:ph type="sldNum" sz="quarter" idx="10"/>
          </p:nvPr>
        </p:nvSpPr>
        <p:spPr/>
        <p:txBody>
          <a:bodyPr/>
          <a:lstStyle/>
          <a:p>
            <a:fld id="{BAD0854C-B391-4C42-8380-F66C6421F4E6}" type="slidenum">
              <a:rPr lang="nl-BE" smtClean="0"/>
              <a:t>19</a:t>
            </a:fld>
            <a:endParaRPr lang="nl-BE"/>
          </a:p>
        </p:txBody>
      </p:sp>
    </p:spTree>
    <p:extLst>
      <p:ext uri="{BB962C8B-B14F-4D97-AF65-F5344CB8AC3E}">
        <p14:creationId xmlns:p14="http://schemas.microsoft.com/office/powerpoint/2010/main" val="1336033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smtClean="0"/>
              <a:t>How </a:t>
            </a:r>
            <a:r>
              <a:rPr lang="nl-BE" dirty="0" err="1" smtClean="0"/>
              <a:t>can</a:t>
            </a:r>
            <a:r>
              <a:rPr lang="nl-BE" dirty="0" smtClean="0"/>
              <a:t> </a:t>
            </a:r>
            <a:r>
              <a:rPr lang="nl-BE" dirty="0" err="1" smtClean="0"/>
              <a:t>you</a:t>
            </a:r>
            <a:r>
              <a:rPr lang="nl-BE" dirty="0" smtClean="0"/>
              <a:t> </a:t>
            </a:r>
            <a:r>
              <a:rPr lang="nl-BE" dirty="0" err="1" smtClean="0"/>
              <a:t>create</a:t>
            </a:r>
            <a:r>
              <a:rPr lang="nl-BE" dirty="0" smtClean="0"/>
              <a:t> a well-</a:t>
            </a:r>
            <a:r>
              <a:rPr lang="nl-BE" dirty="0" err="1" smtClean="0"/>
              <a:t>defined</a:t>
            </a:r>
            <a:r>
              <a:rPr lang="nl-BE" dirty="0" smtClean="0"/>
              <a:t> </a:t>
            </a:r>
            <a:r>
              <a:rPr lang="nl-BE" dirty="0" err="1" smtClean="0"/>
              <a:t>framework</a:t>
            </a:r>
            <a:r>
              <a:rPr lang="nl-BE" dirty="0" smtClean="0"/>
              <a:t>?</a:t>
            </a:r>
          </a:p>
          <a:p>
            <a:pPr marL="171450" indent="-171450">
              <a:buFontTx/>
              <a:buChar char="-"/>
            </a:pPr>
            <a:r>
              <a:rPr lang="nl-BE" dirty="0" err="1" smtClean="0"/>
              <a:t>Concretize</a:t>
            </a:r>
            <a:r>
              <a:rPr lang="nl-BE" dirty="0" smtClean="0"/>
              <a:t>:</a:t>
            </a:r>
            <a:r>
              <a:rPr lang="nl-BE" baseline="0" dirty="0" smtClean="0"/>
              <a:t> </a:t>
            </a:r>
          </a:p>
          <a:p>
            <a:pPr marL="171450" indent="-171450">
              <a:buFontTx/>
              <a:buChar char="-"/>
            </a:pPr>
            <a:r>
              <a:rPr lang="nl-BE" baseline="0" dirty="0" err="1" smtClean="0"/>
              <a:t>Positive</a:t>
            </a:r>
            <a:r>
              <a:rPr lang="nl-BE" baseline="0" dirty="0" smtClean="0"/>
              <a:t> </a:t>
            </a:r>
            <a:r>
              <a:rPr lang="nl-BE" baseline="0" dirty="0" err="1" smtClean="0"/>
              <a:t>formulation</a:t>
            </a:r>
            <a:r>
              <a:rPr lang="nl-BE" baseline="0" dirty="0" smtClean="0"/>
              <a:t>: </a:t>
            </a:r>
            <a:r>
              <a:rPr lang="nl-BE" baseline="0" dirty="0" err="1" smtClean="0"/>
              <a:t>describe</a:t>
            </a:r>
            <a:r>
              <a:rPr lang="nl-BE" baseline="0" dirty="0" smtClean="0"/>
              <a:t> the </a:t>
            </a:r>
            <a:r>
              <a:rPr lang="nl-BE" baseline="0" dirty="0" err="1" smtClean="0"/>
              <a:t>desired</a:t>
            </a:r>
            <a:r>
              <a:rPr lang="nl-BE" baseline="0" dirty="0" smtClean="0"/>
              <a:t> </a:t>
            </a:r>
            <a:r>
              <a:rPr lang="nl-BE" baseline="0" dirty="0" err="1" smtClean="0"/>
              <a:t>behavior</a:t>
            </a:r>
            <a:r>
              <a:rPr lang="nl-BE" baseline="0" dirty="0" smtClean="0"/>
              <a:t>, do </a:t>
            </a:r>
            <a:r>
              <a:rPr lang="nl-BE" baseline="0" dirty="0" err="1" smtClean="0"/>
              <a:t>not</a:t>
            </a:r>
            <a:r>
              <a:rPr lang="nl-BE" baseline="0" dirty="0" smtClean="0"/>
              <a:t> focus on the </a:t>
            </a:r>
            <a:r>
              <a:rPr lang="nl-BE" baseline="0" dirty="0" err="1" smtClean="0"/>
              <a:t>inappropriate</a:t>
            </a:r>
            <a:r>
              <a:rPr lang="nl-BE" baseline="0" dirty="0" smtClean="0"/>
              <a:t> </a:t>
            </a:r>
            <a:r>
              <a:rPr lang="nl-BE" baseline="0" dirty="0" err="1" smtClean="0"/>
              <a:t>behavior</a:t>
            </a:r>
            <a:endParaRPr lang="nl-BE" baseline="0" dirty="0" smtClean="0"/>
          </a:p>
          <a:p>
            <a:pPr marL="171450" indent="-171450">
              <a:buFontTx/>
              <a:buChar char="-"/>
            </a:pPr>
            <a:r>
              <a:rPr lang="nl-BE" baseline="0" dirty="0" err="1" smtClean="0"/>
              <a:t>Less</a:t>
            </a:r>
            <a:r>
              <a:rPr lang="nl-BE" baseline="0" dirty="0" smtClean="0"/>
              <a:t> is more: </a:t>
            </a:r>
            <a:r>
              <a:rPr lang="nl-BE" baseline="0" dirty="0" err="1" smtClean="0"/>
              <a:t>limits</a:t>
            </a:r>
            <a:r>
              <a:rPr lang="nl-BE" baseline="0" dirty="0" smtClean="0"/>
              <a:t> on </a:t>
            </a:r>
            <a:r>
              <a:rPr lang="nl-BE" baseline="0" dirty="0" err="1" smtClean="0"/>
              <a:t>number</a:t>
            </a:r>
            <a:r>
              <a:rPr lang="nl-BE" baseline="0" dirty="0" smtClean="0"/>
              <a:t> of </a:t>
            </a:r>
            <a:r>
              <a:rPr lang="nl-BE" baseline="0" dirty="0" err="1" smtClean="0"/>
              <a:t>lines</a:t>
            </a:r>
            <a:endParaRPr lang="nl-BE" dirty="0" smtClean="0"/>
          </a:p>
          <a:p>
            <a:pPr marL="171450" indent="-171450">
              <a:buFontTx/>
              <a:buChar char="-"/>
            </a:pPr>
            <a:endParaRPr lang="nl-BE" dirty="0" smtClean="0"/>
          </a:p>
          <a:p>
            <a:pPr marL="171450" indent="-171450">
              <a:buFontTx/>
              <a:buChar char="-"/>
            </a:pPr>
            <a:r>
              <a:rPr lang="nl-BE" dirty="0" smtClean="0"/>
              <a:t>Concretiseer:</a:t>
            </a:r>
            <a:r>
              <a:rPr lang="nl-BE" baseline="0" dirty="0" smtClean="0"/>
              <a:t> jongeren hebben het moeilijk met abstracte begrippen -&gt; beter vertalen naar tastbare situaties</a:t>
            </a:r>
          </a:p>
          <a:p>
            <a:pPr marL="171450" indent="-171450">
              <a:buFontTx/>
              <a:buChar char="-"/>
            </a:pPr>
            <a:r>
              <a:rPr lang="nl-BE" baseline="0" dirty="0" smtClean="0"/>
              <a:t>Positief formuleren: meer motiverend om het gewenste gedrag te beschrijven en niet te focussen om het ongewenst gedrag</a:t>
            </a:r>
          </a:p>
          <a:p>
            <a:pPr marL="171450" indent="-171450">
              <a:buFontTx/>
              <a:buChar char="-"/>
            </a:pPr>
            <a:r>
              <a:rPr lang="nl-BE" baseline="0" dirty="0" smtClean="0"/>
              <a:t>Minder is meer: beperk het aantal regels = veel krachtiger</a:t>
            </a:r>
            <a:endParaRPr lang="nl-BE" dirty="0"/>
          </a:p>
        </p:txBody>
      </p:sp>
      <p:sp>
        <p:nvSpPr>
          <p:cNvPr id="4" name="Tijdelijke aanduiding voor dianummer 3"/>
          <p:cNvSpPr>
            <a:spLocks noGrp="1"/>
          </p:cNvSpPr>
          <p:nvPr>
            <p:ph type="sldNum" sz="quarter" idx="10"/>
          </p:nvPr>
        </p:nvSpPr>
        <p:spPr/>
        <p:txBody>
          <a:bodyPr/>
          <a:lstStyle/>
          <a:p>
            <a:fld id="{BAD0854C-B391-4C42-8380-F66C6421F4E6}" type="slidenum">
              <a:rPr lang="nl-BE" smtClean="0"/>
              <a:t>20</a:t>
            </a:fld>
            <a:endParaRPr lang="nl-BE"/>
          </a:p>
        </p:txBody>
      </p:sp>
    </p:spTree>
    <p:extLst>
      <p:ext uri="{BB962C8B-B14F-4D97-AF65-F5344CB8AC3E}">
        <p14:creationId xmlns:p14="http://schemas.microsoft.com/office/powerpoint/2010/main" val="1623308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sz="1200" kern="1200" baseline="0" dirty="0" err="1" smtClean="0">
                <a:solidFill>
                  <a:schemeClr val="tx1"/>
                </a:solidFill>
                <a:effectLst/>
                <a:latin typeface="+mn-lt"/>
                <a:ea typeface="+mn-ea"/>
                <a:cs typeface="+mn-cs"/>
              </a:rPr>
              <a:t>To</a:t>
            </a:r>
            <a:r>
              <a:rPr lang="nl-BE" sz="1200" kern="1200" baseline="0" dirty="0" smtClean="0">
                <a:solidFill>
                  <a:schemeClr val="tx1"/>
                </a:solidFill>
                <a:effectLst/>
                <a:latin typeface="+mn-lt"/>
                <a:ea typeface="+mn-ea"/>
                <a:cs typeface="+mn-cs"/>
              </a:rPr>
              <a:t> </a:t>
            </a:r>
            <a:r>
              <a:rPr lang="nl-BE" sz="1200" kern="1200" baseline="0" dirty="0" err="1" smtClean="0">
                <a:solidFill>
                  <a:schemeClr val="tx1"/>
                </a:solidFill>
                <a:effectLst/>
                <a:latin typeface="+mn-lt"/>
                <a:ea typeface="+mn-ea"/>
                <a:cs typeface="+mn-cs"/>
              </a:rPr>
              <a:t>cope</a:t>
            </a:r>
            <a:r>
              <a:rPr lang="nl-BE" sz="1200" kern="1200" baseline="0" dirty="0" smtClean="0">
                <a:solidFill>
                  <a:schemeClr val="tx1"/>
                </a:solidFill>
                <a:effectLst/>
                <a:latin typeface="+mn-lt"/>
                <a:ea typeface="+mn-ea"/>
                <a:cs typeface="+mn-cs"/>
              </a:rPr>
              <a:t> </a:t>
            </a:r>
            <a:r>
              <a:rPr lang="nl-BE" sz="1200" kern="1200" baseline="0" dirty="0" err="1" smtClean="0">
                <a:solidFill>
                  <a:schemeClr val="tx1"/>
                </a:solidFill>
                <a:effectLst/>
                <a:latin typeface="+mn-lt"/>
                <a:ea typeface="+mn-ea"/>
                <a:cs typeface="+mn-cs"/>
              </a:rPr>
              <a:t>with</a:t>
            </a:r>
            <a:r>
              <a:rPr lang="nl-BE" sz="1200" kern="1200" baseline="0" dirty="0" smtClean="0">
                <a:solidFill>
                  <a:schemeClr val="tx1"/>
                </a:solidFill>
                <a:effectLst/>
                <a:latin typeface="+mn-lt"/>
                <a:ea typeface="+mn-ea"/>
                <a:cs typeface="+mn-cs"/>
              </a:rPr>
              <a:t> </a:t>
            </a:r>
            <a:r>
              <a:rPr lang="nl-BE" sz="1200" kern="1200" baseline="0" dirty="0" err="1" smtClean="0">
                <a:solidFill>
                  <a:schemeClr val="tx1"/>
                </a:solidFill>
                <a:effectLst/>
                <a:latin typeface="+mn-lt"/>
                <a:ea typeface="+mn-ea"/>
                <a:cs typeface="+mn-cs"/>
              </a:rPr>
              <a:t>reward</a:t>
            </a:r>
            <a:r>
              <a:rPr lang="nl-BE" sz="1200" kern="1200" baseline="0" dirty="0" smtClean="0">
                <a:solidFill>
                  <a:schemeClr val="tx1"/>
                </a:solidFill>
                <a:effectLst/>
                <a:latin typeface="+mn-lt"/>
                <a:ea typeface="+mn-ea"/>
                <a:cs typeface="+mn-cs"/>
              </a:rPr>
              <a:t> </a:t>
            </a:r>
            <a:r>
              <a:rPr lang="nl-BE" sz="1200" kern="1200" baseline="0" dirty="0" err="1" smtClean="0">
                <a:solidFill>
                  <a:schemeClr val="tx1"/>
                </a:solidFill>
                <a:effectLst/>
                <a:latin typeface="+mn-lt"/>
                <a:ea typeface="+mn-ea"/>
                <a:cs typeface="+mn-cs"/>
              </a:rPr>
              <a:t>and</a:t>
            </a:r>
            <a:r>
              <a:rPr lang="nl-BE" sz="1200" kern="1200" baseline="0" dirty="0" smtClean="0">
                <a:solidFill>
                  <a:schemeClr val="tx1"/>
                </a:solidFill>
                <a:effectLst/>
                <a:latin typeface="+mn-lt"/>
                <a:ea typeface="+mn-ea"/>
                <a:cs typeface="+mn-cs"/>
              </a:rPr>
              <a:t> </a:t>
            </a:r>
            <a:r>
              <a:rPr lang="nl-BE" sz="1200" kern="1200" baseline="0" dirty="0" err="1" smtClean="0">
                <a:solidFill>
                  <a:schemeClr val="tx1"/>
                </a:solidFill>
                <a:effectLst/>
                <a:latin typeface="+mn-lt"/>
                <a:ea typeface="+mn-ea"/>
                <a:cs typeface="+mn-cs"/>
              </a:rPr>
              <a:t>punishment</a:t>
            </a:r>
            <a:endParaRPr lang="nl-BE" sz="1200" kern="1200" baseline="0" dirty="0" smtClean="0">
              <a:solidFill>
                <a:schemeClr val="tx1"/>
              </a:solidFill>
              <a:effectLst/>
              <a:latin typeface="+mn-lt"/>
              <a:ea typeface="+mn-ea"/>
              <a:cs typeface="+mn-cs"/>
            </a:endParaRPr>
          </a:p>
          <a:p>
            <a:pPr marL="171450" indent="-171450">
              <a:buFontTx/>
              <a:buChar char="-"/>
            </a:pPr>
            <a:r>
              <a:rPr lang="nl-BE" sz="1200" kern="1200" baseline="0" dirty="0" err="1" smtClean="0">
                <a:solidFill>
                  <a:schemeClr val="tx1"/>
                </a:solidFill>
                <a:effectLst/>
                <a:latin typeface="+mn-lt"/>
                <a:ea typeface="+mn-ea"/>
                <a:cs typeface="+mn-cs"/>
              </a:rPr>
              <a:t>Giving</a:t>
            </a:r>
            <a:r>
              <a:rPr lang="nl-BE" sz="1200" kern="1200" baseline="0" dirty="0" smtClean="0">
                <a:solidFill>
                  <a:schemeClr val="tx1"/>
                </a:solidFill>
                <a:effectLst/>
                <a:latin typeface="+mn-lt"/>
                <a:ea typeface="+mn-ea"/>
                <a:cs typeface="+mn-cs"/>
              </a:rPr>
              <a:t> </a:t>
            </a:r>
            <a:r>
              <a:rPr lang="nl-BE" sz="1200" kern="1200" baseline="0" dirty="0" err="1" smtClean="0">
                <a:solidFill>
                  <a:schemeClr val="tx1"/>
                </a:solidFill>
                <a:effectLst/>
                <a:latin typeface="+mn-lt"/>
                <a:ea typeface="+mn-ea"/>
                <a:cs typeface="+mn-cs"/>
              </a:rPr>
              <a:t>young</a:t>
            </a:r>
            <a:r>
              <a:rPr lang="nl-BE" sz="1200" kern="1200" baseline="0" dirty="0" smtClean="0">
                <a:solidFill>
                  <a:schemeClr val="tx1"/>
                </a:solidFill>
                <a:effectLst/>
                <a:latin typeface="+mn-lt"/>
                <a:ea typeface="+mn-ea"/>
                <a:cs typeface="+mn-cs"/>
              </a:rPr>
              <a:t> </a:t>
            </a:r>
            <a:r>
              <a:rPr lang="nl-BE" sz="1200" kern="1200" baseline="0" dirty="0" err="1" smtClean="0">
                <a:solidFill>
                  <a:schemeClr val="tx1"/>
                </a:solidFill>
                <a:effectLst/>
                <a:latin typeface="+mn-lt"/>
                <a:ea typeface="+mn-ea"/>
                <a:cs typeface="+mn-cs"/>
              </a:rPr>
              <a:t>people</a:t>
            </a:r>
            <a:r>
              <a:rPr lang="nl-BE" sz="1200" kern="1200" baseline="0" dirty="0" smtClean="0">
                <a:solidFill>
                  <a:schemeClr val="tx1"/>
                </a:solidFill>
                <a:effectLst/>
                <a:latin typeface="+mn-lt"/>
                <a:ea typeface="+mn-ea"/>
                <a:cs typeface="+mn-cs"/>
              </a:rPr>
              <a:t> </a:t>
            </a:r>
            <a:r>
              <a:rPr lang="nl-BE" sz="1200" kern="1200" baseline="0" dirty="0" err="1" smtClean="0">
                <a:solidFill>
                  <a:schemeClr val="tx1"/>
                </a:solidFill>
                <a:effectLst/>
                <a:latin typeface="+mn-lt"/>
                <a:ea typeface="+mn-ea"/>
                <a:cs typeface="+mn-cs"/>
              </a:rPr>
              <a:t>responsibilities</a:t>
            </a:r>
            <a:r>
              <a:rPr lang="nl-BE" sz="1200" kern="1200" baseline="0" dirty="0" smtClean="0">
                <a:solidFill>
                  <a:schemeClr val="tx1"/>
                </a:solidFill>
                <a:effectLst/>
                <a:latin typeface="+mn-lt"/>
                <a:ea typeface="+mn-ea"/>
                <a:cs typeface="+mn-cs"/>
              </a:rPr>
              <a:t>: </a:t>
            </a:r>
          </a:p>
          <a:p>
            <a:pPr marL="0" indent="0">
              <a:buFontTx/>
              <a:buNone/>
            </a:pPr>
            <a:r>
              <a:rPr lang="nl-BE" sz="1200" kern="1200" baseline="0" dirty="0" smtClean="0">
                <a:solidFill>
                  <a:schemeClr val="tx1"/>
                </a:solidFill>
                <a:effectLst/>
                <a:latin typeface="+mn-lt"/>
                <a:ea typeface="+mn-ea"/>
                <a:cs typeface="+mn-cs"/>
              </a:rPr>
              <a:t>For </a:t>
            </a:r>
            <a:r>
              <a:rPr lang="nl-BE" sz="1200" kern="1200" baseline="0" dirty="0" err="1" smtClean="0">
                <a:solidFill>
                  <a:schemeClr val="tx1"/>
                </a:solidFill>
                <a:effectLst/>
                <a:latin typeface="+mn-lt"/>
                <a:ea typeface="+mn-ea"/>
                <a:cs typeface="+mn-cs"/>
              </a:rPr>
              <a:t>example</a:t>
            </a:r>
            <a:r>
              <a:rPr lang="nl-BE" sz="1200" kern="1200" baseline="0" dirty="0" smtClean="0">
                <a:solidFill>
                  <a:schemeClr val="tx1"/>
                </a:solidFill>
                <a:effectLst/>
                <a:latin typeface="+mn-lt"/>
                <a:ea typeface="+mn-ea"/>
                <a:cs typeface="+mn-cs"/>
              </a:rPr>
              <a:t>: go </a:t>
            </a:r>
            <a:r>
              <a:rPr lang="nl-BE" sz="1200" kern="1200" baseline="0" dirty="0" err="1" smtClean="0">
                <a:solidFill>
                  <a:schemeClr val="tx1"/>
                </a:solidFill>
                <a:effectLst/>
                <a:latin typeface="+mn-lt"/>
                <a:ea typeface="+mn-ea"/>
                <a:cs typeface="+mn-cs"/>
              </a:rPr>
              <a:t>to</a:t>
            </a:r>
            <a:r>
              <a:rPr lang="nl-BE" sz="1200" kern="1200" baseline="0" dirty="0" smtClean="0">
                <a:solidFill>
                  <a:schemeClr val="tx1"/>
                </a:solidFill>
                <a:effectLst/>
                <a:latin typeface="+mn-lt"/>
                <a:ea typeface="+mn-ea"/>
                <a:cs typeface="+mn-cs"/>
              </a:rPr>
              <a:t> school on time</a:t>
            </a:r>
          </a:p>
          <a:p>
            <a:pPr marL="171450" indent="-171450">
              <a:buFontTx/>
              <a:buChar char="-"/>
            </a:pPr>
            <a:r>
              <a:rPr lang="nl-BE" sz="1200" kern="1200" baseline="0" dirty="0" err="1" smtClean="0">
                <a:solidFill>
                  <a:schemeClr val="tx1"/>
                </a:solidFill>
                <a:effectLst/>
                <a:latin typeface="+mn-lt"/>
                <a:ea typeface="+mn-ea"/>
                <a:cs typeface="+mn-cs"/>
              </a:rPr>
              <a:t>If</a:t>
            </a:r>
            <a:r>
              <a:rPr lang="nl-BE" sz="1200" kern="1200" baseline="0" dirty="0" smtClean="0">
                <a:solidFill>
                  <a:schemeClr val="tx1"/>
                </a:solidFill>
                <a:effectLst/>
                <a:latin typeface="+mn-lt"/>
                <a:ea typeface="+mn-ea"/>
                <a:cs typeface="+mn-cs"/>
              </a:rPr>
              <a:t> </a:t>
            </a:r>
            <a:r>
              <a:rPr lang="nl-BE" sz="1200" kern="1200" baseline="0" dirty="0" err="1" smtClean="0">
                <a:solidFill>
                  <a:schemeClr val="tx1"/>
                </a:solidFill>
                <a:effectLst/>
                <a:latin typeface="+mn-lt"/>
                <a:ea typeface="+mn-ea"/>
                <a:cs typeface="+mn-cs"/>
              </a:rPr>
              <a:t>thye</a:t>
            </a:r>
            <a:r>
              <a:rPr lang="nl-BE" sz="1200" kern="1200" baseline="0" dirty="0" smtClean="0">
                <a:solidFill>
                  <a:schemeClr val="tx1"/>
                </a:solidFill>
                <a:effectLst/>
                <a:latin typeface="+mn-lt"/>
                <a:ea typeface="+mn-ea"/>
                <a:cs typeface="+mn-cs"/>
              </a:rPr>
              <a:t> </a:t>
            </a:r>
            <a:r>
              <a:rPr lang="nl-BE" sz="1200" kern="1200" baseline="0" dirty="0" err="1" smtClean="0">
                <a:solidFill>
                  <a:schemeClr val="tx1"/>
                </a:solidFill>
                <a:effectLst/>
                <a:latin typeface="+mn-lt"/>
                <a:ea typeface="+mn-ea"/>
                <a:cs typeface="+mn-cs"/>
              </a:rPr>
              <a:t>don’t</a:t>
            </a:r>
            <a:r>
              <a:rPr lang="nl-BE" sz="1200" kern="1200" baseline="0" dirty="0" smtClean="0">
                <a:solidFill>
                  <a:schemeClr val="tx1"/>
                </a:solidFill>
                <a:effectLst/>
                <a:latin typeface="+mn-lt"/>
                <a:ea typeface="+mn-ea"/>
                <a:cs typeface="+mn-cs"/>
              </a:rPr>
              <a:t>: </a:t>
            </a:r>
            <a:r>
              <a:rPr lang="nl-BE" sz="1200" kern="1200" baseline="0" dirty="0" err="1" smtClean="0">
                <a:solidFill>
                  <a:schemeClr val="tx1"/>
                </a:solidFill>
                <a:effectLst/>
                <a:latin typeface="+mn-lt"/>
                <a:ea typeface="+mn-ea"/>
                <a:cs typeface="+mn-cs"/>
              </a:rPr>
              <a:t>consequenses</a:t>
            </a:r>
            <a:endParaRPr lang="nl-BE" sz="1200" kern="1200" baseline="0" dirty="0" smtClean="0">
              <a:solidFill>
                <a:schemeClr val="tx1"/>
              </a:solidFill>
              <a:effectLst/>
              <a:latin typeface="+mn-lt"/>
              <a:ea typeface="+mn-ea"/>
              <a:cs typeface="+mn-cs"/>
            </a:endParaRPr>
          </a:p>
          <a:p>
            <a:pPr marL="0" indent="0">
              <a:buFontTx/>
              <a:buNone/>
            </a:pPr>
            <a:r>
              <a:rPr lang="nl-BE" sz="1200" kern="1200" baseline="0" dirty="0" smtClean="0">
                <a:solidFill>
                  <a:schemeClr val="tx1"/>
                </a:solidFill>
                <a:effectLst/>
                <a:latin typeface="+mn-lt"/>
                <a:ea typeface="+mn-ea"/>
                <a:cs typeface="+mn-cs"/>
              </a:rPr>
              <a:t>For </a:t>
            </a:r>
            <a:r>
              <a:rPr lang="nl-BE" sz="1200" kern="1200" baseline="0" dirty="0" err="1" smtClean="0">
                <a:solidFill>
                  <a:schemeClr val="tx1"/>
                </a:solidFill>
                <a:effectLst/>
                <a:latin typeface="+mn-lt"/>
                <a:ea typeface="+mn-ea"/>
                <a:cs typeface="+mn-cs"/>
              </a:rPr>
              <a:t>example</a:t>
            </a:r>
            <a:r>
              <a:rPr lang="nl-BE" sz="1200" kern="1200" baseline="0" dirty="0" smtClean="0">
                <a:solidFill>
                  <a:schemeClr val="tx1"/>
                </a:solidFill>
                <a:effectLst/>
                <a:latin typeface="+mn-lt"/>
                <a:ea typeface="+mn-ea"/>
                <a:cs typeface="+mn-cs"/>
              </a:rPr>
              <a:t>: </a:t>
            </a:r>
            <a:r>
              <a:rPr lang="nl-BE" sz="1200" kern="1200" baseline="0" dirty="0" err="1" smtClean="0">
                <a:solidFill>
                  <a:schemeClr val="tx1"/>
                </a:solidFill>
                <a:effectLst/>
                <a:latin typeface="+mn-lt"/>
                <a:ea typeface="+mn-ea"/>
                <a:cs typeface="+mn-cs"/>
              </a:rPr>
              <a:t>they</a:t>
            </a:r>
            <a:r>
              <a:rPr lang="nl-BE" sz="1200" kern="1200" baseline="0" dirty="0" smtClean="0">
                <a:solidFill>
                  <a:schemeClr val="tx1"/>
                </a:solidFill>
                <a:effectLst/>
                <a:latin typeface="+mn-lt"/>
                <a:ea typeface="+mn-ea"/>
                <a:cs typeface="+mn-cs"/>
              </a:rPr>
              <a:t> get a </a:t>
            </a:r>
            <a:r>
              <a:rPr lang="nl-BE" sz="1200" kern="1200" baseline="0" dirty="0" err="1" smtClean="0">
                <a:solidFill>
                  <a:schemeClr val="tx1"/>
                </a:solidFill>
                <a:effectLst/>
                <a:latin typeface="+mn-lt"/>
                <a:ea typeface="+mn-ea"/>
                <a:cs typeface="+mn-cs"/>
              </a:rPr>
              <a:t>not</a:t>
            </a:r>
            <a:endParaRPr lang="nl-BE" dirty="0"/>
          </a:p>
        </p:txBody>
      </p:sp>
      <p:sp>
        <p:nvSpPr>
          <p:cNvPr id="4" name="Tijdelijke aanduiding voor dianummer 3"/>
          <p:cNvSpPr>
            <a:spLocks noGrp="1"/>
          </p:cNvSpPr>
          <p:nvPr>
            <p:ph type="sldNum" sz="quarter" idx="10"/>
          </p:nvPr>
        </p:nvSpPr>
        <p:spPr/>
        <p:txBody>
          <a:bodyPr/>
          <a:lstStyle/>
          <a:p>
            <a:fld id="{BAD0854C-B391-4C42-8380-F66C6421F4E6}" type="slidenum">
              <a:rPr lang="nl-BE" smtClean="0"/>
              <a:t>21</a:t>
            </a:fld>
            <a:endParaRPr lang="nl-BE"/>
          </a:p>
        </p:txBody>
      </p:sp>
    </p:spTree>
    <p:extLst>
      <p:ext uri="{BB962C8B-B14F-4D97-AF65-F5344CB8AC3E}">
        <p14:creationId xmlns:p14="http://schemas.microsoft.com/office/powerpoint/2010/main" val="2429971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effectLst/>
              </a:rPr>
              <a:t>De vzw Foyer werd in 1969 opgericht. De vereniging is in Molenbeek gehuisvest en houdt zich op het gemeentelijke, regionale en internationale vlak bezig met diversiteit, </a:t>
            </a:r>
            <a:r>
              <a:rPr lang="nl-BE" dirty="0" err="1" smtClean="0">
                <a:effectLst/>
              </a:rPr>
              <a:t>interculturaliteit</a:t>
            </a:r>
            <a:r>
              <a:rPr lang="nl-BE" dirty="0" smtClean="0">
                <a:effectLst/>
              </a:rPr>
              <a:t> en de globale problematiek van de integratie van allochtone bevolkingsgroepen. </a:t>
            </a:r>
            <a:endParaRPr lang="nl-BE" dirty="0"/>
          </a:p>
        </p:txBody>
      </p:sp>
      <p:sp>
        <p:nvSpPr>
          <p:cNvPr id="4" name="Tijdelijke aanduiding voor dianummer 3"/>
          <p:cNvSpPr>
            <a:spLocks noGrp="1"/>
          </p:cNvSpPr>
          <p:nvPr>
            <p:ph type="sldNum" sz="quarter" idx="10"/>
          </p:nvPr>
        </p:nvSpPr>
        <p:spPr/>
        <p:txBody>
          <a:bodyPr/>
          <a:lstStyle/>
          <a:p>
            <a:fld id="{BAD0854C-B391-4C42-8380-F66C6421F4E6}" type="slidenum">
              <a:rPr lang="nl-BE" smtClean="0"/>
              <a:t>4</a:t>
            </a:fld>
            <a:endParaRPr lang="nl-BE"/>
          </a:p>
        </p:txBody>
      </p:sp>
    </p:spTree>
    <p:extLst>
      <p:ext uri="{BB962C8B-B14F-4D97-AF65-F5344CB8AC3E}">
        <p14:creationId xmlns:p14="http://schemas.microsoft.com/office/powerpoint/2010/main" val="1942522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smtClean="0"/>
              <a:t>Reward</a:t>
            </a:r>
            <a:r>
              <a:rPr lang="nl-BE" dirty="0" smtClean="0"/>
              <a:t>:			</a:t>
            </a:r>
            <a:r>
              <a:rPr lang="nl-BE" dirty="0" err="1" smtClean="0"/>
              <a:t>Punish</a:t>
            </a:r>
            <a:r>
              <a:rPr lang="nl-BE" dirty="0" smtClean="0"/>
              <a:t>:</a:t>
            </a:r>
          </a:p>
          <a:p>
            <a:pPr marL="171450" indent="-171450">
              <a:buFontTx/>
              <a:buChar char="-"/>
            </a:pPr>
            <a:r>
              <a:rPr lang="nl-BE" dirty="0" err="1" smtClean="0"/>
              <a:t>words</a:t>
            </a:r>
            <a:r>
              <a:rPr lang="nl-BE" dirty="0" smtClean="0"/>
              <a:t>: well </a:t>
            </a:r>
            <a:r>
              <a:rPr lang="nl-BE" dirty="0" err="1" smtClean="0"/>
              <a:t>done</a:t>
            </a:r>
            <a:r>
              <a:rPr lang="nl-BE" dirty="0" smtClean="0"/>
              <a:t>;.		- </a:t>
            </a:r>
            <a:r>
              <a:rPr lang="nl-BE" dirty="0" err="1" smtClean="0"/>
              <a:t>Ignore</a:t>
            </a:r>
            <a:r>
              <a:rPr lang="nl-BE" dirty="0" smtClean="0"/>
              <a:t>: </a:t>
            </a:r>
            <a:r>
              <a:rPr lang="nl-BE" dirty="0" err="1" smtClean="0"/>
              <a:t>some</a:t>
            </a:r>
            <a:r>
              <a:rPr lang="nl-BE" dirty="0" smtClean="0"/>
              <a:t> </a:t>
            </a:r>
            <a:r>
              <a:rPr lang="nl-BE" dirty="0" err="1" smtClean="0"/>
              <a:t>ask</a:t>
            </a:r>
            <a:r>
              <a:rPr lang="nl-BE" dirty="0" smtClean="0"/>
              <a:t> attention</a:t>
            </a:r>
            <a:r>
              <a:rPr lang="nl-BE" baseline="0" dirty="0" smtClean="0"/>
              <a:t> on the wrong way, </a:t>
            </a:r>
            <a:r>
              <a:rPr lang="nl-BE" baseline="0" dirty="0" err="1" smtClean="0"/>
              <a:t>give</a:t>
            </a:r>
            <a:r>
              <a:rPr lang="nl-BE" baseline="0" dirty="0" smtClean="0"/>
              <a:t> attention </a:t>
            </a:r>
            <a:r>
              <a:rPr lang="nl-BE" baseline="0" dirty="0" err="1" smtClean="0"/>
              <a:t>to</a:t>
            </a:r>
            <a:r>
              <a:rPr lang="nl-BE" baseline="0" dirty="0" smtClean="0"/>
              <a:t> </a:t>
            </a:r>
            <a:r>
              <a:rPr lang="nl-BE" baseline="0" dirty="0" err="1" smtClean="0"/>
              <a:t>positive</a:t>
            </a:r>
            <a:r>
              <a:rPr lang="nl-BE" baseline="0" dirty="0" smtClean="0"/>
              <a:t> </a:t>
            </a:r>
            <a:r>
              <a:rPr lang="nl-BE" baseline="0" dirty="0" err="1" smtClean="0"/>
              <a:t>behavior</a:t>
            </a:r>
            <a:r>
              <a:rPr lang="nl-BE" baseline="0" dirty="0" smtClean="0"/>
              <a:t>: take bad beh </a:t>
            </a:r>
            <a:r>
              <a:rPr lang="nl-BE" baseline="0" dirty="0" err="1" smtClean="0"/>
              <a:t>away</a:t>
            </a:r>
            <a:endParaRPr lang="nl-BE" dirty="0" smtClean="0"/>
          </a:p>
          <a:p>
            <a:pPr marL="171450" indent="-171450">
              <a:buFontTx/>
              <a:buChar char="-"/>
            </a:pPr>
            <a:r>
              <a:rPr lang="nl-BE" dirty="0" err="1" smtClean="0"/>
              <a:t>Material</a:t>
            </a:r>
            <a:r>
              <a:rPr lang="nl-BE" dirty="0" smtClean="0"/>
              <a:t> </a:t>
            </a:r>
            <a:r>
              <a:rPr lang="nl-BE" dirty="0" err="1" smtClean="0"/>
              <a:t>and</a:t>
            </a:r>
            <a:r>
              <a:rPr lang="nl-BE" dirty="0" smtClean="0"/>
              <a:t> </a:t>
            </a:r>
            <a:r>
              <a:rPr lang="nl-BE" dirty="0" err="1" smtClean="0"/>
              <a:t>physical</a:t>
            </a:r>
            <a:r>
              <a:rPr lang="nl-BE" dirty="0" smtClean="0"/>
              <a:t>: candy	- </a:t>
            </a:r>
            <a:r>
              <a:rPr lang="nl-BE" dirty="0" err="1" smtClean="0"/>
              <a:t>words</a:t>
            </a:r>
            <a:r>
              <a:rPr lang="nl-BE" dirty="0" smtClean="0"/>
              <a:t>: </a:t>
            </a:r>
            <a:r>
              <a:rPr lang="nl-BE" dirty="0" err="1" smtClean="0"/>
              <a:t>warning</a:t>
            </a:r>
            <a:endParaRPr lang="nl-BE" dirty="0" smtClean="0"/>
          </a:p>
          <a:p>
            <a:pPr marL="171450" indent="-171450">
              <a:buFontTx/>
              <a:buChar char="-"/>
            </a:pPr>
            <a:r>
              <a:rPr lang="nl-BE" dirty="0" smtClean="0"/>
              <a:t>Extra </a:t>
            </a:r>
            <a:r>
              <a:rPr lang="nl-BE" dirty="0" err="1" smtClean="0"/>
              <a:t>fun</a:t>
            </a:r>
            <a:r>
              <a:rPr lang="nl-BE" dirty="0" smtClean="0"/>
              <a:t> </a:t>
            </a:r>
            <a:r>
              <a:rPr lang="nl-BE" dirty="0" err="1" smtClean="0"/>
              <a:t>activity</a:t>
            </a:r>
            <a:r>
              <a:rPr lang="nl-BE" dirty="0" smtClean="0"/>
              <a:t>: </a:t>
            </a:r>
            <a:r>
              <a:rPr lang="nl-BE" dirty="0" err="1" smtClean="0"/>
              <a:t>works</a:t>
            </a:r>
            <a:r>
              <a:rPr lang="nl-BE" dirty="0" smtClean="0"/>
              <a:t> </a:t>
            </a:r>
            <a:r>
              <a:rPr lang="nl-BE" dirty="0" err="1" smtClean="0"/>
              <a:t>motivating</a:t>
            </a:r>
            <a:r>
              <a:rPr lang="nl-BE" dirty="0" smtClean="0"/>
              <a:t>	- </a:t>
            </a:r>
            <a:r>
              <a:rPr lang="nl-BE" dirty="0" err="1" smtClean="0"/>
              <a:t>denying</a:t>
            </a:r>
            <a:r>
              <a:rPr lang="nl-BE" baseline="0" dirty="0" smtClean="0"/>
              <a:t> </a:t>
            </a:r>
            <a:r>
              <a:rPr lang="nl-BE" baseline="0" dirty="0" err="1" smtClean="0"/>
              <a:t>something</a:t>
            </a:r>
            <a:r>
              <a:rPr lang="nl-BE" baseline="0" dirty="0" smtClean="0"/>
              <a:t> </a:t>
            </a:r>
            <a:r>
              <a:rPr lang="nl-BE" baseline="0" dirty="0" err="1" smtClean="0"/>
              <a:t>fun</a:t>
            </a:r>
            <a:endParaRPr lang="nl-BE" baseline="0" dirty="0" smtClean="0"/>
          </a:p>
          <a:p>
            <a:pPr marL="2914650" lvl="6" indent="-171450">
              <a:buFontTx/>
              <a:buChar char="-"/>
            </a:pPr>
            <a:r>
              <a:rPr lang="nl-BE" baseline="0" dirty="0" err="1" smtClean="0"/>
              <a:t>Sanction</a:t>
            </a:r>
            <a:endParaRPr lang="nl-BE" baseline="0" dirty="0" smtClean="0"/>
          </a:p>
          <a:p>
            <a:pPr marL="2914650" lvl="6" indent="-171450">
              <a:buFontTx/>
              <a:buChar char="-"/>
            </a:pPr>
            <a:r>
              <a:rPr lang="nl-BE" baseline="0" dirty="0" smtClean="0"/>
              <a:t>Time out</a:t>
            </a:r>
            <a:endParaRPr lang="nl-BE" dirty="0" smtClean="0"/>
          </a:p>
          <a:p>
            <a:endParaRPr lang="nl-BE" dirty="0" smtClean="0"/>
          </a:p>
          <a:p>
            <a:endParaRPr lang="nl-BE" dirty="0" smtClean="0"/>
          </a:p>
          <a:p>
            <a:r>
              <a:rPr lang="nl-BE" dirty="0" smtClean="0"/>
              <a:t>Belonen: </a:t>
            </a:r>
          </a:p>
          <a:p>
            <a:pPr marL="171450" indent="-171450">
              <a:buFontTx/>
              <a:buChar char="-"/>
            </a:pPr>
            <a:r>
              <a:rPr lang="nl-BE" baseline="0" dirty="0" smtClean="0"/>
              <a:t>woorden: schouderklopje/complimentje</a:t>
            </a:r>
          </a:p>
          <a:p>
            <a:pPr marL="171450" indent="-171450">
              <a:buFontTx/>
              <a:buChar char="-"/>
            </a:pPr>
            <a:r>
              <a:rPr lang="nl-BE" baseline="0" dirty="0" smtClean="0"/>
              <a:t>Materieel: lekkers/kleine attentie -&gt; spaarzaam mee omgaan</a:t>
            </a:r>
          </a:p>
          <a:p>
            <a:pPr marL="171450" indent="-171450">
              <a:buFontTx/>
              <a:buChar char="-"/>
            </a:pPr>
            <a:r>
              <a:rPr lang="nl-BE" baseline="0" dirty="0" smtClean="0"/>
              <a:t>Extra leuke activiteit: werkt motiverend</a:t>
            </a:r>
          </a:p>
          <a:p>
            <a:pPr marL="0" indent="0">
              <a:buFontTx/>
              <a:buNone/>
            </a:pPr>
            <a:endParaRPr lang="nl-BE" baseline="0" dirty="0" smtClean="0"/>
          </a:p>
          <a:p>
            <a:pPr marL="0" indent="0">
              <a:buFontTx/>
              <a:buNone/>
            </a:pPr>
            <a:r>
              <a:rPr lang="nl-BE" baseline="0" dirty="0" err="1" smtClean="0"/>
              <a:t>Punish</a:t>
            </a:r>
            <a:r>
              <a:rPr lang="nl-BE" baseline="0" dirty="0" smtClean="0"/>
              <a:t>:</a:t>
            </a:r>
          </a:p>
          <a:p>
            <a:pPr marL="171450" indent="-171450">
              <a:buFontTx/>
              <a:buChar char="-"/>
            </a:pPr>
            <a:r>
              <a:rPr lang="nl-BE" baseline="0" dirty="0" smtClean="0"/>
              <a:t>negeren: sommige jongeren vragen aandacht op de verkeerde manier en aandacht tonen voor positief gedrag kan het storende gedrag vanzelf afnemen</a:t>
            </a:r>
          </a:p>
          <a:p>
            <a:pPr marL="171450" indent="-171450">
              <a:buFontTx/>
              <a:buChar char="-"/>
            </a:pPr>
            <a:r>
              <a:rPr lang="nl-BE" baseline="0" dirty="0" smtClean="0"/>
              <a:t>Woorden: waarschuwing geven </a:t>
            </a:r>
          </a:p>
          <a:p>
            <a:pPr marL="171450" indent="-171450">
              <a:buFontTx/>
              <a:buChar char="-"/>
            </a:pPr>
            <a:r>
              <a:rPr lang="nl-BE" baseline="0" dirty="0" smtClean="0"/>
              <a:t>Iets leuks afnemen: materieel of verbieden leuke activiteit</a:t>
            </a:r>
          </a:p>
          <a:p>
            <a:pPr marL="171450" indent="-171450">
              <a:buFontTx/>
              <a:buChar char="-"/>
            </a:pPr>
            <a:r>
              <a:rPr lang="nl-BE" baseline="0" dirty="0" smtClean="0"/>
              <a:t>sanctioneren/ herstellende activiteit </a:t>
            </a:r>
          </a:p>
          <a:p>
            <a:pPr marL="171450" indent="-171450">
              <a:buFontTx/>
              <a:buChar char="-"/>
            </a:pPr>
            <a:r>
              <a:rPr lang="nl-BE" baseline="0" dirty="0" smtClean="0"/>
              <a:t>Time out</a:t>
            </a:r>
          </a:p>
          <a:p>
            <a:endParaRPr lang="nl-BE" baseline="0" dirty="0" smtClean="0"/>
          </a:p>
        </p:txBody>
      </p:sp>
      <p:sp>
        <p:nvSpPr>
          <p:cNvPr id="4" name="Tijdelijke aanduiding voor dianummer 3"/>
          <p:cNvSpPr>
            <a:spLocks noGrp="1"/>
          </p:cNvSpPr>
          <p:nvPr>
            <p:ph type="sldNum" sz="quarter" idx="10"/>
          </p:nvPr>
        </p:nvSpPr>
        <p:spPr/>
        <p:txBody>
          <a:bodyPr/>
          <a:lstStyle/>
          <a:p>
            <a:fld id="{BAD0854C-B391-4C42-8380-F66C6421F4E6}" type="slidenum">
              <a:rPr lang="nl-BE" smtClean="0"/>
              <a:t>22</a:t>
            </a:fld>
            <a:endParaRPr lang="nl-BE"/>
          </a:p>
        </p:txBody>
      </p:sp>
    </p:spTree>
    <p:extLst>
      <p:ext uri="{BB962C8B-B14F-4D97-AF65-F5344CB8AC3E}">
        <p14:creationId xmlns:p14="http://schemas.microsoft.com/office/powerpoint/2010/main" val="2562181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effectLst/>
              </a:rPr>
              <a:t>So young people can experience what their abilities are</a:t>
            </a:r>
          </a:p>
          <a:p>
            <a:r>
              <a:rPr lang="en-US" dirty="0" smtClean="0">
                <a:effectLst/>
              </a:rPr>
              <a:t>plus they win confidence and develop a realistic self-image</a:t>
            </a:r>
            <a:endParaRPr lang="nl-BE" dirty="0"/>
          </a:p>
        </p:txBody>
      </p:sp>
      <p:sp>
        <p:nvSpPr>
          <p:cNvPr id="4" name="Tijdelijke aanduiding voor dianummer 3"/>
          <p:cNvSpPr>
            <a:spLocks noGrp="1"/>
          </p:cNvSpPr>
          <p:nvPr>
            <p:ph type="sldNum" sz="quarter" idx="10"/>
          </p:nvPr>
        </p:nvSpPr>
        <p:spPr/>
        <p:txBody>
          <a:bodyPr/>
          <a:lstStyle/>
          <a:p>
            <a:fld id="{BAD0854C-B391-4C42-8380-F66C6421F4E6}" type="slidenum">
              <a:rPr lang="nl-BE" smtClean="0"/>
              <a:t>23</a:t>
            </a:fld>
            <a:endParaRPr lang="nl-BE"/>
          </a:p>
        </p:txBody>
      </p:sp>
    </p:spTree>
    <p:extLst>
      <p:ext uri="{BB962C8B-B14F-4D97-AF65-F5344CB8AC3E}">
        <p14:creationId xmlns:p14="http://schemas.microsoft.com/office/powerpoint/2010/main" val="2476405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effectLst/>
              </a:rPr>
              <a:t>personal development process:</a:t>
            </a:r>
          </a:p>
          <a:p>
            <a:r>
              <a:rPr lang="en-US" dirty="0" smtClean="0">
                <a:effectLst/>
              </a:rPr>
              <a:t>POT:</a:t>
            </a:r>
            <a:r>
              <a:rPr lang="en-US" baseline="0" dirty="0" smtClean="0">
                <a:effectLst/>
              </a:rPr>
              <a:t> </a:t>
            </a:r>
            <a:r>
              <a:rPr lang="en-US" baseline="0" dirty="0" err="1" smtClean="0">
                <a:effectLst/>
              </a:rPr>
              <a:t>actieve</a:t>
            </a:r>
            <a:r>
              <a:rPr lang="en-US" baseline="0" dirty="0" smtClean="0">
                <a:effectLst/>
              </a:rPr>
              <a:t> </a:t>
            </a:r>
            <a:r>
              <a:rPr lang="en-US" baseline="0" dirty="0" err="1" smtClean="0">
                <a:effectLst/>
              </a:rPr>
              <a:t>werkvormen</a:t>
            </a:r>
            <a:endParaRPr lang="en-US" baseline="0" dirty="0" smtClean="0">
              <a:effectLst/>
            </a:endParaRPr>
          </a:p>
          <a:p>
            <a:r>
              <a:rPr lang="en-US" baseline="0" dirty="0" smtClean="0">
                <a:effectLst/>
              </a:rPr>
              <a:t>- </a:t>
            </a:r>
            <a:r>
              <a:rPr lang="en-US" baseline="0" dirty="0" err="1" smtClean="0">
                <a:effectLst/>
              </a:rPr>
              <a:t>atelierwerking</a:t>
            </a:r>
            <a:r>
              <a:rPr lang="en-US" baseline="0" dirty="0" smtClean="0">
                <a:effectLst/>
              </a:rPr>
              <a:t>, -workshop, -</a:t>
            </a:r>
            <a:r>
              <a:rPr lang="en-US" baseline="0" dirty="0" err="1" smtClean="0">
                <a:effectLst/>
              </a:rPr>
              <a:t>cursussen</a:t>
            </a:r>
            <a:r>
              <a:rPr lang="en-US" baseline="0" dirty="0" smtClean="0">
                <a:effectLst/>
              </a:rPr>
              <a:t>, -</a:t>
            </a:r>
            <a:r>
              <a:rPr lang="en-US" baseline="0" dirty="0" err="1" smtClean="0">
                <a:effectLst/>
              </a:rPr>
              <a:t>culturele</a:t>
            </a:r>
            <a:r>
              <a:rPr lang="en-US" baseline="0" dirty="0" smtClean="0">
                <a:effectLst/>
              </a:rPr>
              <a:t> </a:t>
            </a:r>
            <a:r>
              <a:rPr lang="en-US" baseline="0" dirty="0" err="1" smtClean="0">
                <a:effectLst/>
              </a:rPr>
              <a:t>activiteiten</a:t>
            </a:r>
            <a:r>
              <a:rPr lang="en-US" baseline="0" dirty="0" smtClean="0">
                <a:effectLst/>
              </a:rPr>
              <a:t>, -</a:t>
            </a:r>
            <a:r>
              <a:rPr lang="en-US" baseline="0" dirty="0" err="1" smtClean="0">
                <a:effectLst/>
              </a:rPr>
              <a:t>sportactiviteiten</a:t>
            </a:r>
            <a:endParaRPr lang="nl-BE" dirty="0"/>
          </a:p>
        </p:txBody>
      </p:sp>
      <p:sp>
        <p:nvSpPr>
          <p:cNvPr id="4" name="Tijdelijke aanduiding voor dianummer 3"/>
          <p:cNvSpPr>
            <a:spLocks noGrp="1"/>
          </p:cNvSpPr>
          <p:nvPr>
            <p:ph type="sldNum" sz="quarter" idx="10"/>
          </p:nvPr>
        </p:nvSpPr>
        <p:spPr/>
        <p:txBody>
          <a:bodyPr/>
          <a:lstStyle/>
          <a:p>
            <a:fld id="{BAD0854C-B391-4C42-8380-F66C6421F4E6}" type="slidenum">
              <a:rPr lang="nl-BE" smtClean="0"/>
              <a:t>24</a:t>
            </a:fld>
            <a:endParaRPr lang="nl-BE"/>
          </a:p>
        </p:txBody>
      </p:sp>
    </p:spTree>
    <p:extLst>
      <p:ext uri="{BB962C8B-B14F-4D97-AF65-F5344CB8AC3E}">
        <p14:creationId xmlns:p14="http://schemas.microsoft.com/office/powerpoint/2010/main" val="10792836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Individuele activiteiten</a:t>
            </a:r>
            <a:r>
              <a:rPr lang="nl-BE" baseline="0" dirty="0" smtClean="0"/>
              <a:t> worden enkel binnen pot aangeboden</a:t>
            </a:r>
          </a:p>
          <a:p>
            <a:r>
              <a:rPr lang="nl-BE" baseline="0" dirty="0" smtClean="0"/>
              <a:t>Ze kunnen verschillende vormen aannemen</a:t>
            </a:r>
          </a:p>
          <a:p>
            <a:pPr marL="228600" indent="-228600">
              <a:buAutoNum type="arabicParenR"/>
            </a:pPr>
            <a:r>
              <a:rPr lang="nl-BE" baseline="0" dirty="0" smtClean="0"/>
              <a:t>Allemaal aan dezelfde opdracht werken, maar ieder werkt op zijn eigen tempo</a:t>
            </a:r>
          </a:p>
          <a:p>
            <a:pPr marL="228600" indent="-228600">
              <a:buAutoNum type="arabicParenR"/>
            </a:pPr>
            <a:r>
              <a:rPr lang="nl-BE" baseline="0" dirty="0" smtClean="0"/>
              <a:t>Jongeren werken echt aan een individuele opdracht</a:t>
            </a:r>
          </a:p>
          <a:p>
            <a:pPr marL="0" indent="0">
              <a:buNone/>
            </a:pPr>
            <a:r>
              <a:rPr lang="nl-BE" baseline="0" dirty="0" smtClean="0"/>
              <a:t>Als een jongere interesse heeft maar dit niet wordt aangeboden binnen pot, dan gaan ze op zoek naar een maatgerichte invulling</a:t>
            </a:r>
            <a:endParaRPr lang="nl-BE" dirty="0"/>
          </a:p>
        </p:txBody>
      </p:sp>
      <p:sp>
        <p:nvSpPr>
          <p:cNvPr id="4" name="Tijdelijke aanduiding voor dianummer 3"/>
          <p:cNvSpPr>
            <a:spLocks noGrp="1"/>
          </p:cNvSpPr>
          <p:nvPr>
            <p:ph type="sldNum" sz="quarter" idx="10"/>
          </p:nvPr>
        </p:nvSpPr>
        <p:spPr/>
        <p:txBody>
          <a:bodyPr/>
          <a:lstStyle/>
          <a:p>
            <a:fld id="{BAD0854C-B391-4C42-8380-F66C6421F4E6}" type="slidenum">
              <a:rPr lang="nl-BE" smtClean="0"/>
              <a:t>25</a:t>
            </a:fld>
            <a:endParaRPr lang="nl-BE"/>
          </a:p>
        </p:txBody>
      </p:sp>
    </p:spTree>
    <p:extLst>
      <p:ext uri="{BB962C8B-B14F-4D97-AF65-F5344CB8AC3E}">
        <p14:creationId xmlns:p14="http://schemas.microsoft.com/office/powerpoint/2010/main" val="2620580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Pot: </a:t>
            </a:r>
          </a:p>
          <a:p>
            <a:r>
              <a:rPr lang="nl-BE" dirty="0" smtClean="0"/>
              <a:t>gesprekken op vaste tijd en vaste moment in het traject</a:t>
            </a:r>
          </a:p>
          <a:p>
            <a:r>
              <a:rPr lang="nl-BE" dirty="0" smtClean="0"/>
              <a:t>Aandacht voor welzijn jongeren </a:t>
            </a:r>
            <a:r>
              <a:rPr lang="nl-BE" dirty="0" err="1" smtClean="0"/>
              <a:t>vb</a:t>
            </a:r>
            <a:r>
              <a:rPr lang="nl-BE" dirty="0" smtClean="0"/>
              <a:t>; druggebruik, psychologische problemen</a:t>
            </a:r>
          </a:p>
          <a:p>
            <a:r>
              <a:rPr lang="nl-BE" dirty="0" smtClean="0"/>
              <a:t>Bekijken van de evoluties, de successen en de werkpunten</a:t>
            </a:r>
          </a:p>
          <a:p>
            <a:endParaRPr lang="nl-B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smtClean="0">
                <a:ln>
                  <a:noFill/>
                </a:ln>
                <a:solidFill>
                  <a:prstClr val="black"/>
                </a:solidFill>
                <a:effectLst/>
                <a:uLnTx/>
                <a:uFillTx/>
                <a:latin typeface="+mn-lt"/>
                <a:ea typeface="+mn-ea"/>
                <a:cs typeface="+mn-cs"/>
              </a:rPr>
              <a:t>Evaluatieformulier, portfolio, weekschema gebruiken om sterke en werkpunten te bespreken</a:t>
            </a:r>
          </a:p>
          <a:p>
            <a:endParaRPr lang="nl-BE" dirty="0"/>
          </a:p>
        </p:txBody>
      </p:sp>
      <p:sp>
        <p:nvSpPr>
          <p:cNvPr id="4" name="Tijdelijke aanduiding voor dianummer 3"/>
          <p:cNvSpPr>
            <a:spLocks noGrp="1"/>
          </p:cNvSpPr>
          <p:nvPr>
            <p:ph type="sldNum" sz="quarter" idx="10"/>
          </p:nvPr>
        </p:nvSpPr>
        <p:spPr/>
        <p:txBody>
          <a:bodyPr/>
          <a:lstStyle/>
          <a:p>
            <a:fld id="{BAD0854C-B391-4C42-8380-F66C6421F4E6}" type="slidenum">
              <a:rPr lang="nl-BE" smtClean="0"/>
              <a:t>27</a:t>
            </a:fld>
            <a:endParaRPr lang="nl-BE"/>
          </a:p>
        </p:txBody>
      </p:sp>
    </p:spTree>
    <p:extLst>
      <p:ext uri="{BB962C8B-B14F-4D97-AF65-F5344CB8AC3E}">
        <p14:creationId xmlns:p14="http://schemas.microsoft.com/office/powerpoint/2010/main" val="503589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Binnen</a:t>
            </a:r>
            <a:r>
              <a:rPr lang="nl-BE" baseline="0" dirty="0" smtClean="0"/>
              <a:t> POT op vaste tijdstippen case-overleggen:</a:t>
            </a:r>
          </a:p>
          <a:p>
            <a:r>
              <a:rPr lang="nl-BE" baseline="0" dirty="0" smtClean="0"/>
              <a:t>Verschillende betrokken partners rond tafel evolutie jongere bespreken, jongere zelf zoveel mogelijk betrokken</a:t>
            </a:r>
          </a:p>
          <a:p>
            <a:endParaRPr lang="nl-BE" baseline="0" dirty="0" smtClean="0"/>
          </a:p>
          <a:p>
            <a:r>
              <a:rPr lang="nl-BE" baseline="0" dirty="0" smtClean="0"/>
              <a:t>Binnen VT communiceert school met netwerk</a:t>
            </a:r>
          </a:p>
          <a:p>
            <a:r>
              <a:rPr lang="nl-BE" baseline="0" dirty="0" smtClean="0"/>
              <a:t>Geen formele overlegmomenten, enkel in crisissituatie</a:t>
            </a:r>
            <a:endParaRPr lang="nl-BE" dirty="0"/>
          </a:p>
        </p:txBody>
      </p:sp>
      <p:sp>
        <p:nvSpPr>
          <p:cNvPr id="4" name="Tijdelijke aanduiding voor dianummer 3"/>
          <p:cNvSpPr>
            <a:spLocks noGrp="1"/>
          </p:cNvSpPr>
          <p:nvPr>
            <p:ph type="sldNum" sz="quarter" idx="10"/>
          </p:nvPr>
        </p:nvSpPr>
        <p:spPr/>
        <p:txBody>
          <a:bodyPr/>
          <a:lstStyle/>
          <a:p>
            <a:fld id="{BAD0854C-B391-4C42-8380-F66C6421F4E6}" type="slidenum">
              <a:rPr lang="nl-BE" smtClean="0"/>
              <a:t>28</a:t>
            </a:fld>
            <a:endParaRPr lang="nl-BE"/>
          </a:p>
        </p:txBody>
      </p:sp>
    </p:spTree>
    <p:extLst>
      <p:ext uri="{BB962C8B-B14F-4D97-AF65-F5344CB8AC3E}">
        <p14:creationId xmlns:p14="http://schemas.microsoft.com/office/powerpoint/2010/main" val="1276909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Werkpunten</a:t>
            </a:r>
            <a:r>
              <a:rPr lang="nl-BE" baseline="0" dirty="0" smtClean="0"/>
              <a:t> bespreken</a:t>
            </a:r>
          </a:p>
          <a:p>
            <a:r>
              <a:rPr lang="nl-BE" baseline="0" dirty="0" smtClean="0"/>
              <a:t>Conflicten uitklaren</a:t>
            </a:r>
          </a:p>
          <a:p>
            <a:r>
              <a:rPr lang="nl-BE" baseline="0" dirty="0" smtClean="0"/>
              <a:t>Reflecteren op activiteiten</a:t>
            </a:r>
            <a:endParaRPr lang="nl-BE" dirty="0"/>
          </a:p>
        </p:txBody>
      </p:sp>
      <p:sp>
        <p:nvSpPr>
          <p:cNvPr id="4" name="Tijdelijke aanduiding voor dianummer 3"/>
          <p:cNvSpPr>
            <a:spLocks noGrp="1"/>
          </p:cNvSpPr>
          <p:nvPr>
            <p:ph type="sldNum" sz="quarter" idx="10"/>
          </p:nvPr>
        </p:nvSpPr>
        <p:spPr/>
        <p:txBody>
          <a:bodyPr/>
          <a:lstStyle/>
          <a:p>
            <a:fld id="{BAD0854C-B391-4C42-8380-F66C6421F4E6}" type="slidenum">
              <a:rPr lang="nl-BE" smtClean="0"/>
              <a:t>29</a:t>
            </a:fld>
            <a:endParaRPr lang="nl-BE"/>
          </a:p>
        </p:txBody>
      </p:sp>
    </p:spTree>
    <p:extLst>
      <p:ext uri="{BB962C8B-B14F-4D97-AF65-F5344CB8AC3E}">
        <p14:creationId xmlns:p14="http://schemas.microsoft.com/office/powerpoint/2010/main" val="578866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Groep</a:t>
            </a:r>
            <a:r>
              <a:rPr lang="nl-BE" baseline="0" dirty="0" smtClean="0"/>
              <a:t> / individueel</a:t>
            </a:r>
          </a:p>
          <a:p>
            <a:r>
              <a:rPr lang="nl-BE" baseline="0" dirty="0" smtClean="0"/>
              <a:t>Belangrijk ontwikkelen vertrouwensband</a:t>
            </a:r>
            <a:endParaRPr lang="nl-BE" dirty="0"/>
          </a:p>
        </p:txBody>
      </p:sp>
      <p:sp>
        <p:nvSpPr>
          <p:cNvPr id="4" name="Tijdelijke aanduiding voor dianummer 3"/>
          <p:cNvSpPr>
            <a:spLocks noGrp="1"/>
          </p:cNvSpPr>
          <p:nvPr>
            <p:ph type="sldNum" sz="quarter" idx="10"/>
          </p:nvPr>
        </p:nvSpPr>
        <p:spPr/>
        <p:txBody>
          <a:bodyPr/>
          <a:lstStyle/>
          <a:p>
            <a:fld id="{BAD0854C-B391-4C42-8380-F66C6421F4E6}" type="slidenum">
              <a:rPr lang="nl-BE" smtClean="0"/>
              <a:t>30</a:t>
            </a:fld>
            <a:endParaRPr lang="nl-BE"/>
          </a:p>
        </p:txBody>
      </p:sp>
    </p:spTree>
    <p:extLst>
      <p:ext uri="{BB962C8B-B14F-4D97-AF65-F5344CB8AC3E}">
        <p14:creationId xmlns:p14="http://schemas.microsoft.com/office/powerpoint/2010/main" val="39309778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Belang van een sterk team</a:t>
            </a:r>
          </a:p>
          <a:p>
            <a:r>
              <a:rPr lang="nl-BE" dirty="0" smtClean="0"/>
              <a:t>Samenwerken met netwerk</a:t>
            </a:r>
            <a:r>
              <a:rPr lang="nl-BE" baseline="0" dirty="0" smtClean="0"/>
              <a:t> jongere</a:t>
            </a:r>
          </a:p>
          <a:p>
            <a:r>
              <a:rPr lang="nl-BE" baseline="0" dirty="0" smtClean="0"/>
              <a:t>Samenwerken met netwerk van de organisatie</a:t>
            </a:r>
            <a:endParaRPr lang="nl-BE" dirty="0"/>
          </a:p>
        </p:txBody>
      </p:sp>
      <p:sp>
        <p:nvSpPr>
          <p:cNvPr id="4" name="Tijdelijke aanduiding voor dianummer 3"/>
          <p:cNvSpPr>
            <a:spLocks noGrp="1"/>
          </p:cNvSpPr>
          <p:nvPr>
            <p:ph type="sldNum" sz="quarter" idx="10"/>
          </p:nvPr>
        </p:nvSpPr>
        <p:spPr/>
        <p:txBody>
          <a:bodyPr/>
          <a:lstStyle/>
          <a:p>
            <a:fld id="{BAD0854C-B391-4C42-8380-F66C6421F4E6}" type="slidenum">
              <a:rPr lang="nl-BE" smtClean="0"/>
              <a:t>31</a:t>
            </a:fld>
            <a:endParaRPr lang="nl-BE"/>
          </a:p>
        </p:txBody>
      </p:sp>
    </p:spTree>
    <p:extLst>
      <p:ext uri="{BB962C8B-B14F-4D97-AF65-F5344CB8AC3E}">
        <p14:creationId xmlns:p14="http://schemas.microsoft.com/office/powerpoint/2010/main" val="1614571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Om te werken aan een goed contact en een vertrouwensband met de jongere en om hen een duidelijke structuur mee</a:t>
            </a:r>
            <a:r>
              <a:rPr lang="nl-BE" baseline="0" dirty="0" smtClean="0"/>
              <a:t> te geven is een goed op elkaar afgestemd team zowel binnen pot als </a:t>
            </a:r>
            <a:r>
              <a:rPr lang="nl-BE" baseline="0" dirty="0" err="1" smtClean="0"/>
              <a:t>vt</a:t>
            </a:r>
            <a:r>
              <a:rPr lang="nl-BE" baseline="0" dirty="0" smtClean="0"/>
              <a:t> enorm belangrijk.</a:t>
            </a:r>
          </a:p>
          <a:p>
            <a:endParaRPr lang="nl-BE" baseline="0" dirty="0" smtClean="0"/>
          </a:p>
          <a:p>
            <a:r>
              <a:rPr lang="nl-BE" baseline="0" dirty="0" smtClean="0"/>
              <a:t>Hele team achter beslissingen en afspraken staat + op hoogt wat er zich in leven jongere afspeelt.</a:t>
            </a:r>
          </a:p>
          <a:p>
            <a:endParaRPr lang="nl-BE" baseline="0" dirty="0" smtClean="0"/>
          </a:p>
          <a:p>
            <a:r>
              <a:rPr lang="nl-BE" baseline="0" dirty="0" smtClean="0"/>
              <a:t>Hechte band= ook belang voor nieuwe medewerkers terecht om moeilijke momenten te bespreken.</a:t>
            </a:r>
          </a:p>
          <a:p>
            <a:endParaRPr lang="nl-BE" baseline="0" dirty="0" smtClean="0"/>
          </a:p>
          <a:p>
            <a:r>
              <a:rPr lang="nl-BE" baseline="0" dirty="0" smtClean="0"/>
              <a:t>Jongeren een veilig en geborgen gevoel.</a:t>
            </a:r>
            <a:endParaRPr lang="nl-BE" dirty="0"/>
          </a:p>
        </p:txBody>
      </p:sp>
      <p:sp>
        <p:nvSpPr>
          <p:cNvPr id="4" name="Tijdelijke aanduiding voor dianummer 3"/>
          <p:cNvSpPr>
            <a:spLocks noGrp="1"/>
          </p:cNvSpPr>
          <p:nvPr>
            <p:ph type="sldNum" sz="quarter" idx="10"/>
          </p:nvPr>
        </p:nvSpPr>
        <p:spPr/>
        <p:txBody>
          <a:bodyPr/>
          <a:lstStyle/>
          <a:p>
            <a:fld id="{BAD0854C-B391-4C42-8380-F66C6421F4E6}" type="slidenum">
              <a:rPr lang="nl-BE" smtClean="0"/>
              <a:t>32</a:t>
            </a:fld>
            <a:endParaRPr lang="nl-BE"/>
          </a:p>
        </p:txBody>
      </p:sp>
    </p:spTree>
    <p:extLst>
      <p:ext uri="{BB962C8B-B14F-4D97-AF65-F5344CB8AC3E}">
        <p14:creationId xmlns:p14="http://schemas.microsoft.com/office/powerpoint/2010/main" val="3550979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i="0" u="none" dirty="0" smtClean="0">
                <a:solidFill>
                  <a:srgbClr val="00B050"/>
                </a:solidFill>
              </a:rPr>
              <a:t>The mission</a:t>
            </a:r>
            <a:r>
              <a:rPr lang="nl-BE" i="0" u="none" baseline="0" dirty="0" smtClean="0">
                <a:solidFill>
                  <a:srgbClr val="00B050"/>
                </a:solidFill>
              </a:rPr>
              <a:t> is </a:t>
            </a:r>
            <a:r>
              <a:rPr lang="nl-BE" i="0" u="none" baseline="0" dirty="0" err="1" smtClean="0">
                <a:solidFill>
                  <a:srgbClr val="00B050"/>
                </a:solidFill>
              </a:rPr>
              <a:t>to</a:t>
            </a:r>
            <a:r>
              <a:rPr lang="nl-BE" i="0" u="none" baseline="0" dirty="0" smtClean="0">
                <a:solidFill>
                  <a:srgbClr val="00B050"/>
                </a:solidFill>
              </a:rPr>
              <a:t> </a:t>
            </a:r>
            <a:r>
              <a:rPr lang="nl-BE" i="0" u="none" baseline="0" dirty="0" err="1" smtClean="0">
                <a:solidFill>
                  <a:srgbClr val="00B050"/>
                </a:solidFill>
              </a:rPr>
              <a:t>realize</a:t>
            </a:r>
            <a:r>
              <a:rPr lang="nl-BE" i="0" u="none" dirty="0" smtClean="0">
                <a:solidFill>
                  <a:srgbClr val="00B050"/>
                </a:solidFill>
              </a:rPr>
              <a:t> a </a:t>
            </a:r>
            <a:r>
              <a:rPr lang="nl-BE" i="0" u="none" dirty="0" err="1" smtClean="0">
                <a:solidFill>
                  <a:srgbClr val="00B050"/>
                </a:solidFill>
              </a:rPr>
              <a:t>full-time</a:t>
            </a:r>
            <a:r>
              <a:rPr lang="nl-BE" i="0" u="none" dirty="0" smtClean="0">
                <a:solidFill>
                  <a:srgbClr val="00B050"/>
                </a:solidFill>
              </a:rPr>
              <a:t> commitment of </a:t>
            </a:r>
            <a:r>
              <a:rPr lang="nl-BE" i="0" u="none" dirty="0" err="1" smtClean="0">
                <a:solidFill>
                  <a:srgbClr val="00B050"/>
                </a:solidFill>
              </a:rPr>
              <a:t>all</a:t>
            </a:r>
            <a:r>
              <a:rPr lang="nl-BE" i="0" u="none" dirty="0" smtClean="0">
                <a:solidFill>
                  <a:srgbClr val="00B050"/>
                </a:solidFill>
              </a:rPr>
              <a:t> the </a:t>
            </a:r>
            <a:r>
              <a:rPr lang="nl-BE" i="0" u="none" dirty="0" err="1" smtClean="0">
                <a:solidFill>
                  <a:srgbClr val="00B050"/>
                </a:solidFill>
              </a:rPr>
              <a:t>young</a:t>
            </a:r>
            <a:r>
              <a:rPr lang="nl-BE" i="0" u="none" dirty="0" smtClean="0">
                <a:solidFill>
                  <a:srgbClr val="00B050"/>
                </a:solidFill>
              </a:rPr>
              <a:t> </a:t>
            </a:r>
            <a:r>
              <a:rPr lang="nl-BE" i="0" u="none" dirty="0" err="1" smtClean="0">
                <a:solidFill>
                  <a:srgbClr val="00B050"/>
                </a:solidFill>
              </a:rPr>
              <a:t>people</a:t>
            </a:r>
            <a:r>
              <a:rPr lang="nl-BE" i="0" u="none" dirty="0" smtClean="0">
                <a:solidFill>
                  <a:srgbClr val="00B050"/>
                </a:solidFill>
              </a:rPr>
              <a:t> </a:t>
            </a:r>
            <a:r>
              <a:rPr lang="nl-BE" i="0" u="none" dirty="0" err="1" smtClean="0">
                <a:solidFill>
                  <a:srgbClr val="00B050"/>
                </a:solidFill>
              </a:rPr>
              <a:t>whom</a:t>
            </a:r>
            <a:r>
              <a:rPr lang="nl-BE" i="0" u="none" dirty="0" smtClean="0">
                <a:solidFill>
                  <a:srgbClr val="00B050"/>
                </a:solidFill>
              </a:rPr>
              <a:t>, </a:t>
            </a:r>
            <a:r>
              <a:rPr lang="nl-BE" i="0" u="none" dirty="0" err="1" smtClean="0">
                <a:solidFill>
                  <a:srgbClr val="00B050"/>
                </a:solidFill>
              </a:rPr>
              <a:t>for</a:t>
            </a:r>
            <a:r>
              <a:rPr lang="nl-BE" i="0" u="none" dirty="0" smtClean="0">
                <a:solidFill>
                  <a:srgbClr val="00B050"/>
                </a:solidFill>
              </a:rPr>
              <a:t> </a:t>
            </a:r>
            <a:r>
              <a:rPr lang="nl-BE" i="0" u="none" dirty="0" err="1" smtClean="0">
                <a:solidFill>
                  <a:srgbClr val="00B050"/>
                </a:solidFill>
              </a:rPr>
              <a:t>various</a:t>
            </a:r>
            <a:r>
              <a:rPr lang="nl-BE" i="0" u="none" dirty="0" smtClean="0">
                <a:solidFill>
                  <a:srgbClr val="00B050"/>
                </a:solidFill>
              </a:rPr>
              <a:t> </a:t>
            </a:r>
            <a:r>
              <a:rPr lang="nl-BE" i="0" u="none" dirty="0" err="1" smtClean="0">
                <a:solidFill>
                  <a:srgbClr val="00B050"/>
                </a:solidFill>
              </a:rPr>
              <a:t>reasons</a:t>
            </a:r>
            <a:r>
              <a:rPr lang="nl-BE" i="0" u="none" dirty="0" smtClean="0">
                <a:solidFill>
                  <a:srgbClr val="00B050"/>
                </a:solidFill>
              </a:rPr>
              <a:t>, do </a:t>
            </a:r>
            <a:r>
              <a:rPr lang="nl-BE" i="0" u="none" dirty="0" err="1" smtClean="0">
                <a:solidFill>
                  <a:srgbClr val="00B050"/>
                </a:solidFill>
              </a:rPr>
              <a:t>not</a:t>
            </a:r>
            <a:r>
              <a:rPr lang="nl-BE" i="0" u="none" dirty="0" smtClean="0">
                <a:solidFill>
                  <a:srgbClr val="00B050"/>
                </a:solidFill>
              </a:rPr>
              <a:t> </a:t>
            </a:r>
            <a:r>
              <a:rPr lang="nl-BE" i="0" u="none" dirty="0" err="1" smtClean="0">
                <a:solidFill>
                  <a:srgbClr val="00B050"/>
                </a:solidFill>
              </a:rPr>
              <a:t>find</a:t>
            </a:r>
            <a:r>
              <a:rPr lang="nl-BE" i="0" u="none" dirty="0" smtClean="0">
                <a:solidFill>
                  <a:srgbClr val="00B050"/>
                </a:solidFill>
              </a:rPr>
              <a:t> a </a:t>
            </a:r>
            <a:r>
              <a:rPr lang="nl-BE" i="0" u="none" dirty="0" err="1" smtClean="0">
                <a:solidFill>
                  <a:srgbClr val="00B050"/>
                </a:solidFill>
              </a:rPr>
              <a:t>connection</a:t>
            </a:r>
            <a:r>
              <a:rPr lang="nl-BE" i="0" u="none" dirty="0" smtClean="0">
                <a:solidFill>
                  <a:srgbClr val="00B050"/>
                </a:solidFill>
              </a:rPr>
              <a:t> </a:t>
            </a:r>
            <a:r>
              <a:rPr lang="nl-BE" i="0" u="none" dirty="0" err="1" smtClean="0">
                <a:solidFill>
                  <a:srgbClr val="00B050"/>
                </a:solidFill>
              </a:rPr>
              <a:t>within</a:t>
            </a:r>
            <a:r>
              <a:rPr lang="nl-BE" i="0" u="none" dirty="0" smtClean="0">
                <a:solidFill>
                  <a:srgbClr val="00B050"/>
                </a:solidFill>
              </a:rPr>
              <a:t> the mainstream </a:t>
            </a:r>
            <a:r>
              <a:rPr lang="nl-BE" i="0" u="none" dirty="0" err="1" smtClean="0">
                <a:solidFill>
                  <a:srgbClr val="00B050"/>
                </a:solidFill>
              </a:rPr>
              <a:t>education</a:t>
            </a:r>
            <a:r>
              <a:rPr lang="nl-BE" i="0" u="none"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nl-BE" i="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BE" i="1" dirty="0" smtClean="0">
                <a:effectLst/>
              </a:rPr>
              <a:t>Onze missie is het </a:t>
            </a:r>
            <a:r>
              <a:rPr lang="nl-BE" i="1" baseline="0" dirty="0" smtClean="0">
                <a:solidFill>
                  <a:srgbClr val="FF0000"/>
                </a:solidFill>
                <a:effectLst/>
              </a:rPr>
              <a:t>voltijds engagement </a:t>
            </a:r>
            <a:r>
              <a:rPr lang="nl-BE" i="1" dirty="0" smtClean="0">
                <a:solidFill>
                  <a:srgbClr val="00B050"/>
                </a:solidFill>
                <a:effectLst/>
              </a:rPr>
              <a:t>realiseren voor alle jongeren die, om uiteenlopende redenen, geen aansluiting vinden binnen het regulier onderwijs. </a:t>
            </a:r>
          </a:p>
          <a:p>
            <a:pPr marL="0" marR="0" indent="0" algn="l" defTabSz="914400" rtl="0" eaLnBrk="1" fontAlgn="auto" latinLnBrk="0" hangingPunct="1">
              <a:lnSpc>
                <a:spcPct val="100000"/>
              </a:lnSpc>
              <a:spcBef>
                <a:spcPts val="0"/>
              </a:spcBef>
              <a:spcAft>
                <a:spcPts val="0"/>
              </a:spcAft>
              <a:buClrTx/>
              <a:buSzTx/>
              <a:buFontTx/>
              <a:buNone/>
              <a:tabLst/>
              <a:defRPr/>
            </a:pPr>
            <a:endParaRPr lang="nl-BE"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BE"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effectLst/>
              </a:rPr>
              <a:t> </a:t>
            </a:r>
            <a:endParaRPr lang="nl-BE" dirty="0"/>
          </a:p>
        </p:txBody>
      </p:sp>
      <p:sp>
        <p:nvSpPr>
          <p:cNvPr id="4" name="Tijdelijke aanduiding voor dianummer 3"/>
          <p:cNvSpPr>
            <a:spLocks noGrp="1"/>
          </p:cNvSpPr>
          <p:nvPr>
            <p:ph type="sldNum" sz="quarter" idx="10"/>
          </p:nvPr>
        </p:nvSpPr>
        <p:spPr/>
        <p:txBody>
          <a:bodyPr/>
          <a:lstStyle/>
          <a:p>
            <a:fld id="{BAD0854C-B391-4C42-8380-F66C6421F4E6}" type="slidenum">
              <a:rPr lang="nl-BE" smtClean="0"/>
              <a:t>5</a:t>
            </a:fld>
            <a:endParaRPr lang="nl-BE"/>
          </a:p>
        </p:txBody>
      </p:sp>
    </p:spTree>
    <p:extLst>
      <p:ext uri="{BB962C8B-B14F-4D97-AF65-F5344CB8AC3E}">
        <p14:creationId xmlns:p14="http://schemas.microsoft.com/office/powerpoint/2010/main" val="33206964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arenR"/>
            </a:pPr>
            <a:r>
              <a:rPr lang="nl-BE" dirty="0" smtClean="0"/>
              <a:t>Ouders</a:t>
            </a:r>
          </a:p>
          <a:p>
            <a:pPr marL="0" indent="0">
              <a:buNone/>
            </a:pPr>
            <a:r>
              <a:rPr lang="nl-BE" dirty="0" smtClean="0"/>
              <a:t>Betrokken: traject</a:t>
            </a:r>
            <a:r>
              <a:rPr lang="nl-BE" baseline="0" dirty="0" smtClean="0"/>
              <a:t> positief als minder gaat </a:t>
            </a:r>
          </a:p>
          <a:p>
            <a:pPr marL="0" indent="0">
              <a:buNone/>
            </a:pPr>
            <a:r>
              <a:rPr lang="nl-BE" baseline="0" dirty="0" smtClean="0"/>
              <a:t>Huisbezoeken: bewust zijn van gendergevoeligheid bij bepaalde gezinnen Vb. vrouwelijke begeleidster gezag allochtone vader. (</a:t>
            </a:r>
            <a:r>
              <a:rPr lang="en-US" dirty="0" smtClean="0">
                <a:effectLst/>
              </a:rPr>
              <a:t>a female mentor does not affect an immigrant father)</a:t>
            </a:r>
          </a:p>
          <a:p>
            <a:pPr marL="0" indent="0">
              <a:buNone/>
            </a:pPr>
            <a:endParaRPr lang="en-US" dirty="0" smtClean="0">
              <a:effectLst/>
            </a:endParaRPr>
          </a:p>
          <a:p>
            <a:pPr marL="0" indent="0">
              <a:buNone/>
            </a:pPr>
            <a:r>
              <a:rPr lang="en-US" dirty="0" smtClean="0">
                <a:effectLst/>
              </a:rPr>
              <a:t>2) </a:t>
            </a:r>
            <a:r>
              <a:rPr lang="en-US" dirty="0" err="1" smtClean="0">
                <a:effectLst/>
              </a:rPr>
              <a:t>Vrienden</a:t>
            </a:r>
            <a:endParaRPr lang="nl-BE" dirty="0" smtClean="0">
              <a:effectLst/>
            </a:endParaRPr>
          </a:p>
          <a:p>
            <a:pPr marL="0" indent="0">
              <a:buNone/>
            </a:pPr>
            <a:r>
              <a:rPr lang="nl-BE" dirty="0" smtClean="0">
                <a:effectLst/>
              </a:rPr>
              <a:t>Peer</a:t>
            </a:r>
            <a:r>
              <a:rPr lang="nl-BE" baseline="0" dirty="0" smtClean="0">
                <a:effectLst/>
              </a:rPr>
              <a:t> </a:t>
            </a:r>
            <a:r>
              <a:rPr lang="nl-BE" baseline="0" dirty="0" err="1" smtClean="0">
                <a:effectLst/>
              </a:rPr>
              <a:t>influence</a:t>
            </a:r>
            <a:r>
              <a:rPr lang="nl-BE" baseline="0" dirty="0" smtClean="0">
                <a:effectLst/>
              </a:rPr>
              <a:t>, hulpmiddel bij activiteit vrienden uitnodigen zo info krijgen</a:t>
            </a:r>
          </a:p>
          <a:p>
            <a:pPr marL="0" indent="0">
              <a:buNone/>
            </a:pPr>
            <a:endParaRPr lang="nl-BE" baseline="0" dirty="0" smtClean="0">
              <a:effectLst/>
            </a:endParaRPr>
          </a:p>
          <a:p>
            <a:pPr marL="0" indent="0">
              <a:buNone/>
            </a:pPr>
            <a:r>
              <a:rPr lang="nl-BE" baseline="0" dirty="0" smtClean="0">
                <a:effectLst/>
              </a:rPr>
              <a:t>3) Professionelen betrekken</a:t>
            </a:r>
          </a:p>
          <a:p>
            <a:pPr marL="0" indent="0">
              <a:buNone/>
            </a:pPr>
            <a:r>
              <a:rPr lang="nl-BE" baseline="0" dirty="0" smtClean="0">
                <a:effectLst/>
              </a:rPr>
              <a:t>Spijbelpolitie, jeugdrechtbank, school</a:t>
            </a:r>
            <a:endParaRPr lang="en-US" dirty="0" smtClean="0">
              <a:effectLst/>
            </a:endParaRPr>
          </a:p>
        </p:txBody>
      </p:sp>
      <p:sp>
        <p:nvSpPr>
          <p:cNvPr id="4" name="Tijdelijke aanduiding voor dianummer 3"/>
          <p:cNvSpPr>
            <a:spLocks noGrp="1"/>
          </p:cNvSpPr>
          <p:nvPr>
            <p:ph type="sldNum" sz="quarter" idx="10"/>
          </p:nvPr>
        </p:nvSpPr>
        <p:spPr/>
        <p:txBody>
          <a:bodyPr/>
          <a:lstStyle/>
          <a:p>
            <a:fld id="{BAD0854C-B391-4C42-8380-F66C6421F4E6}" type="slidenum">
              <a:rPr lang="nl-BE" smtClean="0"/>
              <a:t>33</a:t>
            </a:fld>
            <a:endParaRPr lang="nl-BE"/>
          </a:p>
        </p:txBody>
      </p:sp>
    </p:spTree>
    <p:extLst>
      <p:ext uri="{BB962C8B-B14F-4D97-AF65-F5344CB8AC3E}">
        <p14:creationId xmlns:p14="http://schemas.microsoft.com/office/powerpoint/2010/main" val="3778131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effectLst/>
              </a:rPr>
              <a:t>a well-developed partnership facilitated by references in both directions-more features with custom of the younger</a:t>
            </a:r>
            <a:endParaRPr lang="nl-BE" dirty="0"/>
          </a:p>
        </p:txBody>
      </p:sp>
      <p:sp>
        <p:nvSpPr>
          <p:cNvPr id="4" name="Tijdelijke aanduiding voor dianummer 3"/>
          <p:cNvSpPr>
            <a:spLocks noGrp="1"/>
          </p:cNvSpPr>
          <p:nvPr>
            <p:ph type="sldNum" sz="quarter" idx="10"/>
          </p:nvPr>
        </p:nvSpPr>
        <p:spPr/>
        <p:txBody>
          <a:bodyPr/>
          <a:lstStyle/>
          <a:p>
            <a:fld id="{BAD0854C-B391-4C42-8380-F66C6421F4E6}" type="slidenum">
              <a:rPr lang="nl-BE" smtClean="0"/>
              <a:t>34</a:t>
            </a:fld>
            <a:endParaRPr lang="nl-BE"/>
          </a:p>
        </p:txBody>
      </p:sp>
    </p:spTree>
    <p:extLst>
      <p:ext uri="{BB962C8B-B14F-4D97-AF65-F5344CB8AC3E}">
        <p14:creationId xmlns:p14="http://schemas.microsoft.com/office/powerpoint/2010/main" val="2816425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effectLst/>
              </a:rPr>
              <a:t>But such partnership is only possible if the organizations are aware of each other's effect. Thereupon it is important to create a common basis, a shared vision to the young people with the intention of the effect of the actions taken by the organizations involved on our young people. Finally, the development of this close partnership is a constant process.</a:t>
            </a:r>
            <a:endParaRPr lang="nl-BE" dirty="0"/>
          </a:p>
        </p:txBody>
      </p:sp>
      <p:sp>
        <p:nvSpPr>
          <p:cNvPr id="4" name="Tijdelijke aanduiding voor dianummer 3"/>
          <p:cNvSpPr>
            <a:spLocks noGrp="1"/>
          </p:cNvSpPr>
          <p:nvPr>
            <p:ph type="sldNum" sz="quarter" idx="10"/>
          </p:nvPr>
        </p:nvSpPr>
        <p:spPr/>
        <p:txBody>
          <a:bodyPr/>
          <a:lstStyle/>
          <a:p>
            <a:fld id="{BAD0854C-B391-4C42-8380-F66C6421F4E6}" type="slidenum">
              <a:rPr lang="nl-BE" smtClean="0"/>
              <a:t>35</a:t>
            </a:fld>
            <a:endParaRPr lang="nl-BE"/>
          </a:p>
        </p:txBody>
      </p:sp>
    </p:spTree>
    <p:extLst>
      <p:ext uri="{BB962C8B-B14F-4D97-AF65-F5344CB8AC3E}">
        <p14:creationId xmlns:p14="http://schemas.microsoft.com/office/powerpoint/2010/main" val="176406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smtClean="0"/>
              <a:t>They</a:t>
            </a:r>
            <a:r>
              <a:rPr lang="nl-BE" dirty="0" smtClean="0"/>
              <a:t> offer a Personal </a:t>
            </a:r>
            <a:r>
              <a:rPr lang="nl-BE" dirty="0" err="1" smtClean="0"/>
              <a:t>development</a:t>
            </a:r>
            <a:r>
              <a:rPr lang="nl-BE" dirty="0" smtClean="0"/>
              <a:t> </a:t>
            </a:r>
            <a:r>
              <a:rPr lang="nl-BE" dirty="0" err="1" smtClean="0"/>
              <a:t>trajectories</a:t>
            </a:r>
            <a:r>
              <a:rPr lang="nl-BE" dirty="0" smtClean="0"/>
              <a:t> </a:t>
            </a:r>
            <a:r>
              <a:rPr lang="nl-BE" dirty="0" err="1" smtClean="0"/>
              <a:t>for</a:t>
            </a:r>
            <a:r>
              <a:rPr lang="nl-BE" dirty="0" smtClean="0"/>
              <a:t> </a:t>
            </a:r>
            <a:r>
              <a:rPr lang="nl-BE" dirty="0" err="1" smtClean="0"/>
              <a:t>young</a:t>
            </a:r>
            <a:r>
              <a:rPr lang="nl-BE" dirty="0" smtClean="0"/>
              <a:t> </a:t>
            </a:r>
            <a:r>
              <a:rPr lang="nl-BE" dirty="0" err="1" smtClean="0"/>
              <a:t>people</a:t>
            </a:r>
            <a:r>
              <a:rPr lang="nl-BE" dirty="0" smtClean="0"/>
              <a:t> </a:t>
            </a:r>
          </a:p>
          <a:p>
            <a:r>
              <a:rPr lang="nl-BE" dirty="0" err="1" smtClean="0"/>
              <a:t>To</a:t>
            </a:r>
            <a:r>
              <a:rPr lang="nl-BE" dirty="0" smtClean="0"/>
              <a:t> </a:t>
            </a:r>
            <a:r>
              <a:rPr lang="nl-BE" dirty="0" err="1" smtClean="0"/>
              <a:t>replace</a:t>
            </a:r>
            <a:r>
              <a:rPr lang="nl-BE" dirty="0" smtClean="0"/>
              <a:t> the ‘</a:t>
            </a:r>
            <a:r>
              <a:rPr lang="nl-BE" dirty="0" err="1" smtClean="0"/>
              <a:t>regular</a:t>
            </a:r>
            <a:r>
              <a:rPr lang="nl-BE" dirty="0" smtClean="0"/>
              <a:t>’ </a:t>
            </a:r>
            <a:r>
              <a:rPr lang="nl-BE" dirty="0" err="1" smtClean="0"/>
              <a:t>part-time</a:t>
            </a:r>
            <a:r>
              <a:rPr lang="nl-BE" dirty="0" smtClean="0"/>
              <a:t> </a:t>
            </a:r>
            <a:r>
              <a:rPr lang="nl-BE" dirty="0" err="1" smtClean="0"/>
              <a:t>education</a:t>
            </a:r>
            <a:r>
              <a:rPr lang="nl-BE" dirty="0" smtClean="0"/>
              <a:t> </a:t>
            </a:r>
            <a:r>
              <a:rPr lang="nl-BE" dirty="0" err="1" smtClean="0"/>
              <a:t>aimed</a:t>
            </a:r>
            <a:r>
              <a:rPr lang="nl-BE" dirty="0" smtClean="0"/>
              <a:t> at </a:t>
            </a:r>
            <a:r>
              <a:rPr lang="nl-BE" dirty="0" err="1" smtClean="0"/>
              <a:t>young</a:t>
            </a:r>
            <a:r>
              <a:rPr lang="nl-BE" dirty="0" smtClean="0"/>
              <a:t> </a:t>
            </a:r>
            <a:r>
              <a:rPr lang="nl-BE" dirty="0" err="1" smtClean="0"/>
              <a:t>people</a:t>
            </a:r>
            <a:r>
              <a:rPr lang="nl-BE" dirty="0" smtClean="0"/>
              <a:t> </a:t>
            </a:r>
            <a:r>
              <a:rPr lang="nl-BE" dirty="0" err="1" smtClean="0"/>
              <a:t>between</a:t>
            </a:r>
            <a:r>
              <a:rPr lang="nl-BE" dirty="0" smtClean="0"/>
              <a:t> the </a:t>
            </a:r>
            <a:r>
              <a:rPr lang="nl-BE" dirty="0" err="1" smtClean="0"/>
              <a:t>ages</a:t>
            </a:r>
            <a:r>
              <a:rPr lang="nl-BE" dirty="0" smtClean="0"/>
              <a:t> of 15 </a:t>
            </a:r>
            <a:r>
              <a:rPr lang="nl-BE" dirty="0" err="1" smtClean="0"/>
              <a:t>and</a:t>
            </a:r>
            <a:r>
              <a:rPr lang="nl-BE" dirty="0" smtClean="0"/>
              <a:t> 18 </a:t>
            </a:r>
            <a:r>
              <a:rPr lang="nl-BE" dirty="0" err="1" smtClean="0"/>
              <a:t>who</a:t>
            </a:r>
            <a:r>
              <a:rPr lang="nl-BE" dirty="0" smtClean="0"/>
              <a:t> are no </a:t>
            </a:r>
            <a:r>
              <a:rPr lang="nl-BE" dirty="0" err="1" smtClean="0"/>
              <a:t>longer</a:t>
            </a:r>
            <a:r>
              <a:rPr lang="nl-BE" dirty="0" smtClean="0"/>
              <a:t> </a:t>
            </a:r>
            <a:r>
              <a:rPr lang="nl-BE" dirty="0" err="1" smtClean="0"/>
              <a:t>able</a:t>
            </a:r>
            <a:r>
              <a:rPr lang="nl-BE" dirty="0" smtClean="0"/>
              <a:t> </a:t>
            </a:r>
            <a:r>
              <a:rPr lang="nl-BE" dirty="0" err="1" smtClean="0"/>
              <a:t>to</a:t>
            </a:r>
            <a:r>
              <a:rPr lang="nl-BE" dirty="0" smtClean="0"/>
              <a:t> </a:t>
            </a:r>
            <a:r>
              <a:rPr lang="nl-BE" dirty="0" err="1" smtClean="0"/>
              <a:t>function</a:t>
            </a:r>
            <a:r>
              <a:rPr lang="nl-BE" dirty="0" smtClean="0"/>
              <a:t> in a </a:t>
            </a:r>
            <a:r>
              <a:rPr lang="nl-BE" dirty="0" err="1" smtClean="0"/>
              <a:t>normal</a:t>
            </a:r>
            <a:r>
              <a:rPr lang="nl-BE" dirty="0" smtClean="0"/>
              <a:t> school environment</a:t>
            </a:r>
          </a:p>
          <a:p>
            <a:endParaRPr lang="nl-BE" dirty="0" smtClean="0"/>
          </a:p>
          <a:p>
            <a:r>
              <a:rPr lang="nl-BE" dirty="0" smtClean="0"/>
              <a:t>The Training center </a:t>
            </a:r>
            <a:r>
              <a:rPr lang="nl-BE" dirty="0" err="1" smtClean="0"/>
              <a:t>utilizes</a:t>
            </a:r>
            <a:r>
              <a:rPr lang="nl-BE" dirty="0" smtClean="0"/>
              <a:t> a personal approach, </a:t>
            </a:r>
            <a:r>
              <a:rPr lang="nl-BE" dirty="0" err="1" smtClean="0"/>
              <a:t>education</a:t>
            </a:r>
            <a:r>
              <a:rPr lang="nl-BE" dirty="0" smtClean="0"/>
              <a:t> </a:t>
            </a:r>
            <a:r>
              <a:rPr lang="nl-BE" dirty="0" err="1" smtClean="0"/>
              <a:t>and</a:t>
            </a:r>
            <a:r>
              <a:rPr lang="nl-BE" dirty="0" smtClean="0"/>
              <a:t> </a:t>
            </a:r>
            <a:r>
              <a:rPr lang="nl-BE" dirty="0" err="1" smtClean="0"/>
              <a:t>work</a:t>
            </a:r>
            <a:r>
              <a:rPr lang="nl-BE" dirty="0" smtClean="0"/>
              <a:t> </a:t>
            </a:r>
            <a:r>
              <a:rPr lang="nl-BE" dirty="0" err="1" smtClean="0"/>
              <a:t>experience</a:t>
            </a:r>
            <a:endParaRPr lang="nl-BE" dirty="0" smtClean="0"/>
          </a:p>
          <a:p>
            <a:r>
              <a:rPr lang="nl-BE" dirty="0" smtClean="0">
                <a:latin typeface="+mn-lt"/>
              </a:rPr>
              <a:t>→ </a:t>
            </a:r>
            <a:r>
              <a:rPr lang="nl-BE" dirty="0" err="1" smtClean="0"/>
              <a:t>Stimulates</a:t>
            </a:r>
            <a:r>
              <a:rPr lang="nl-BE" dirty="0" smtClean="0"/>
              <a:t> a </a:t>
            </a:r>
            <a:r>
              <a:rPr lang="nl-BE" dirty="0" err="1" smtClean="0"/>
              <a:t>positive</a:t>
            </a:r>
            <a:r>
              <a:rPr lang="nl-BE" dirty="0" smtClean="0"/>
              <a:t> </a:t>
            </a:r>
            <a:r>
              <a:rPr lang="nl-BE" dirty="0" err="1" smtClean="0"/>
              <a:t>evolution</a:t>
            </a:r>
            <a:r>
              <a:rPr lang="nl-BE" dirty="0" smtClean="0"/>
              <a:t> </a:t>
            </a:r>
            <a:r>
              <a:rPr lang="nl-BE" dirty="0" err="1" smtClean="0"/>
              <a:t>and</a:t>
            </a:r>
            <a:r>
              <a:rPr lang="nl-BE" dirty="0" smtClean="0"/>
              <a:t> offers </a:t>
            </a:r>
            <a:r>
              <a:rPr lang="nl-BE" dirty="0" err="1" smtClean="0"/>
              <a:t>young</a:t>
            </a:r>
            <a:r>
              <a:rPr lang="nl-BE" dirty="0" smtClean="0"/>
              <a:t> </a:t>
            </a:r>
            <a:r>
              <a:rPr lang="nl-BE" dirty="0" err="1" smtClean="0"/>
              <a:t>people</a:t>
            </a:r>
            <a:r>
              <a:rPr lang="nl-BE" dirty="0" smtClean="0"/>
              <a:t> the opportunity </a:t>
            </a:r>
            <a:r>
              <a:rPr lang="nl-BE" dirty="0" err="1" smtClean="0"/>
              <a:t>to</a:t>
            </a:r>
            <a:r>
              <a:rPr lang="nl-BE" dirty="0" smtClean="0"/>
              <a:t> </a:t>
            </a:r>
            <a:r>
              <a:rPr lang="nl-BE" dirty="0" err="1" smtClean="0"/>
              <a:t>develop</a:t>
            </a:r>
            <a:r>
              <a:rPr lang="nl-BE" dirty="0" smtClean="0"/>
              <a:t> </a:t>
            </a:r>
            <a:r>
              <a:rPr lang="nl-BE" dirty="0" err="1" smtClean="0"/>
              <a:t>their</a:t>
            </a:r>
            <a:r>
              <a:rPr lang="nl-BE" dirty="0" smtClean="0"/>
              <a:t> </a:t>
            </a:r>
            <a:r>
              <a:rPr lang="nl-BE" dirty="0" err="1" smtClean="0"/>
              <a:t>own</a:t>
            </a:r>
            <a:r>
              <a:rPr lang="nl-BE" dirty="0" smtClean="0"/>
              <a:t> </a:t>
            </a:r>
            <a:r>
              <a:rPr lang="nl-BE" dirty="0" err="1" smtClean="0"/>
              <a:t>talents</a:t>
            </a:r>
            <a:endParaRPr lang="nl-B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BE"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nl-BE" i="1" dirty="0" smtClean="0">
                <a:effectLst/>
              </a:rPr>
              <a:t>Het Vormingscentrum organiseert Persoonlijke Ontwikkelingstrajecten voor jongeren. Een POT is een globaal traject op maat van de jongere, ter vervanging van het “gewone” deeltijds onderwijs, gericht op jongeren tussen 15 en 18 jaar die niet meer (of ‘nog niet’) binnen een normaal schoolgebeuren kunnen functioneren -</a:t>
            </a:r>
            <a:endParaRPr lang="nl-BE"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B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BE" i="1" dirty="0" smtClean="0">
                <a:effectLst/>
              </a:rPr>
              <a:t>Binnen het Vormingscentrum wordt een combinatie toegepast van een persoonlijke aanpak, vorming en arbeidservaring. Deze stimuleert een positieve evolutie en biedt de jongeren de kans om hun eigen talenten verder te ontplooien. </a:t>
            </a:r>
            <a:endParaRPr lang="nl-BE" dirty="0" smtClean="0"/>
          </a:p>
          <a:p>
            <a:endParaRPr lang="nl-BE" dirty="0" smtClean="0"/>
          </a:p>
        </p:txBody>
      </p:sp>
      <p:sp>
        <p:nvSpPr>
          <p:cNvPr id="4" name="Tijdelijke aanduiding voor dianummer 3"/>
          <p:cNvSpPr>
            <a:spLocks noGrp="1"/>
          </p:cNvSpPr>
          <p:nvPr>
            <p:ph type="sldNum" sz="quarter" idx="10"/>
          </p:nvPr>
        </p:nvSpPr>
        <p:spPr/>
        <p:txBody>
          <a:bodyPr/>
          <a:lstStyle/>
          <a:p>
            <a:fld id="{BAD0854C-B391-4C42-8380-F66C6421F4E6}" type="slidenum">
              <a:rPr lang="nl-BE" smtClean="0"/>
              <a:t>6</a:t>
            </a:fld>
            <a:endParaRPr lang="nl-BE"/>
          </a:p>
        </p:txBody>
      </p:sp>
    </p:spTree>
    <p:extLst>
      <p:ext uri="{BB962C8B-B14F-4D97-AF65-F5344CB8AC3E}">
        <p14:creationId xmlns:p14="http://schemas.microsoft.com/office/powerpoint/2010/main" val="3250379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kern="1200" dirty="0" smtClean="0">
                <a:solidFill>
                  <a:schemeClr val="tx1"/>
                </a:solidFill>
                <a:effectLst/>
                <a:latin typeface="+mn-lt"/>
                <a:ea typeface="+mn-ea"/>
                <a:cs typeface="+mn-cs"/>
              </a:rPr>
              <a:t>Before I start, I have to say sorry for my bad English, I hope that you can understand me.</a:t>
            </a:r>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nl-BE" sz="1200" kern="1200" dirty="0" smtClean="0">
              <a:solidFill>
                <a:schemeClr val="tx1"/>
              </a:solidFill>
              <a:effectLst/>
              <a:latin typeface="+mn-lt"/>
              <a:ea typeface="+mn-ea"/>
              <a:cs typeface="+mn-cs"/>
            </a:endParaRPr>
          </a:p>
          <a:p>
            <a:r>
              <a:rPr lang="en-US" sz="1200" b="1" kern="1200" dirty="0" err="1" smtClean="0">
                <a:solidFill>
                  <a:schemeClr val="tx1"/>
                </a:solidFill>
                <a:effectLst/>
                <a:latin typeface="+mn-lt"/>
                <a:ea typeface="+mn-ea"/>
                <a:cs typeface="+mn-cs"/>
              </a:rPr>
              <a:t>PPt</a:t>
            </a:r>
            <a:r>
              <a:rPr lang="en-US" sz="1200" b="1" kern="1200" dirty="0" smtClean="0">
                <a:solidFill>
                  <a:schemeClr val="tx1"/>
                </a:solidFill>
                <a:effectLst/>
                <a:latin typeface="+mn-lt"/>
                <a:ea typeface="+mn-ea"/>
                <a:cs typeface="+mn-cs"/>
              </a:rPr>
              <a:t> 9: Personal Development Process</a:t>
            </a:r>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Personal Development Process is a process for youth from fifteen to eighteen years old.</a:t>
            </a:r>
          </a:p>
          <a:p>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They are young people who cannot participate in the mainstream education. </a:t>
            </a:r>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They are young people who have not the capacity to participate in a work focused program, because of their personal or social problems.</a:t>
            </a:r>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Through their mostly multi complex problems and their social vulnerability, these young people need a safe and protected learning environment.</a:t>
            </a:r>
          </a:p>
          <a:p>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whole process the younger has a coach.</a:t>
            </a:r>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nl-BE" sz="1200" kern="1200" dirty="0" smtClean="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BAD0854C-B391-4C42-8380-F66C6421F4E6}" type="slidenum">
              <a:rPr lang="nl-BE" smtClean="0"/>
              <a:t>7</a:t>
            </a:fld>
            <a:endParaRPr lang="nl-BE"/>
          </a:p>
        </p:txBody>
      </p:sp>
    </p:spTree>
    <p:extLst>
      <p:ext uri="{BB962C8B-B14F-4D97-AF65-F5344CB8AC3E}">
        <p14:creationId xmlns:p14="http://schemas.microsoft.com/office/powerpoint/2010/main" val="3041788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1" kern="1200" dirty="0" smtClean="0">
                <a:solidFill>
                  <a:schemeClr val="tx1"/>
                </a:solidFill>
                <a:effectLst/>
                <a:latin typeface="+mn-lt"/>
                <a:ea typeface="+mn-ea"/>
                <a:cs typeface="+mn-cs"/>
              </a:rPr>
              <a:t>Ppt10: Personal Development Process</a:t>
            </a:r>
          </a:p>
          <a:p>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process is not labor oriented but focused on quality. The main goal is: working on a qualitative return to school.</a:t>
            </a:r>
          </a:p>
          <a:p>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They work on their skills by working and learning in the foyer centrum</a:t>
            </a:r>
            <a:endParaRPr lang="nl-BE" sz="1200" kern="1200" dirty="0" smtClean="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BAD0854C-B391-4C42-8380-F66C6421F4E6}" type="slidenum">
              <a:rPr lang="nl-BE" smtClean="0"/>
              <a:t>8</a:t>
            </a:fld>
            <a:endParaRPr lang="nl-BE"/>
          </a:p>
        </p:txBody>
      </p:sp>
    </p:spTree>
    <p:extLst>
      <p:ext uri="{BB962C8B-B14F-4D97-AF65-F5344CB8AC3E}">
        <p14:creationId xmlns:p14="http://schemas.microsoft.com/office/powerpoint/2010/main" val="1335450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1" kern="1200" dirty="0" err="1" smtClean="0">
                <a:solidFill>
                  <a:schemeClr val="tx1"/>
                </a:solidFill>
                <a:effectLst/>
                <a:latin typeface="+mn-lt"/>
                <a:ea typeface="+mn-ea"/>
                <a:cs typeface="+mn-cs"/>
              </a:rPr>
              <a:t>Ppt</a:t>
            </a:r>
            <a:r>
              <a:rPr lang="en-US" sz="1200" b="1" kern="1200" dirty="0" smtClean="0">
                <a:solidFill>
                  <a:schemeClr val="tx1"/>
                </a:solidFill>
                <a:effectLst/>
                <a:latin typeface="+mn-lt"/>
                <a:ea typeface="+mn-ea"/>
                <a:cs typeface="+mn-cs"/>
              </a:rPr>
              <a:t> 11: Which attitude do you take as coach?</a:t>
            </a:r>
          </a:p>
          <a:p>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Which attitude do you take as coach?</a:t>
            </a:r>
            <a:endParaRPr lang="nl-B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Create a relationship of trust</a:t>
            </a:r>
            <a:endParaRPr lang="nl-B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Believe in the potential of the younger</a:t>
            </a:r>
            <a:endParaRPr lang="nl-B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Create a  positive environment </a:t>
            </a:r>
            <a:endParaRPr lang="nl-B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Give the younger opportunities </a:t>
            </a:r>
            <a:endParaRPr lang="nl-B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Give the younger responsibility</a:t>
            </a:r>
            <a:endParaRPr lang="nl-B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Safety and structure </a:t>
            </a:r>
          </a:p>
          <a:p>
            <a:pPr lvl="0"/>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we go explain all of this.</a:t>
            </a:r>
            <a:endParaRPr lang="nl-BE" sz="1200" kern="1200" dirty="0" smtClean="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BAD0854C-B391-4C42-8380-F66C6421F4E6}" type="slidenum">
              <a:rPr lang="nl-BE" smtClean="0"/>
              <a:t>9</a:t>
            </a:fld>
            <a:endParaRPr lang="nl-BE"/>
          </a:p>
        </p:txBody>
      </p:sp>
    </p:spTree>
    <p:extLst>
      <p:ext uri="{BB962C8B-B14F-4D97-AF65-F5344CB8AC3E}">
        <p14:creationId xmlns:p14="http://schemas.microsoft.com/office/powerpoint/2010/main" val="1823855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1" kern="1200" dirty="0" err="1" smtClean="0">
                <a:solidFill>
                  <a:schemeClr val="tx1"/>
                </a:solidFill>
                <a:effectLst/>
                <a:latin typeface="+mn-lt"/>
                <a:ea typeface="+mn-ea"/>
                <a:cs typeface="+mn-cs"/>
              </a:rPr>
              <a:t>Ppt</a:t>
            </a:r>
            <a:r>
              <a:rPr lang="en-US" sz="1200" b="1" kern="1200" dirty="0" smtClean="0">
                <a:solidFill>
                  <a:schemeClr val="tx1"/>
                </a:solidFill>
                <a:effectLst/>
                <a:latin typeface="+mn-lt"/>
                <a:ea typeface="+mn-ea"/>
                <a:cs typeface="+mn-cs"/>
              </a:rPr>
              <a:t> 12: Create a relationship of trust</a:t>
            </a:r>
          </a:p>
          <a:p>
            <a:endParaRPr lang="nl-BE"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It is very important to win the trust of the younger.</a:t>
            </a:r>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is a positive relationship developed with the younger and you as his or her coach. The younger becomes motivated by working on the process and coming to the centrum. At this way the trust in the society will grow.</a:t>
            </a:r>
          </a:p>
          <a:p>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also very important to take the younger serious, be serious about their story and reference. Respect the younger.</a:t>
            </a:r>
          </a:p>
          <a:p>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Trust is different between girls and boys </a:t>
            </a:r>
            <a:r>
              <a:rPr lang="en-US" sz="1200" kern="1200" dirty="0" smtClean="0">
                <a:solidFill>
                  <a:schemeClr val="tx1"/>
                </a:solidFill>
                <a:effectLst/>
                <a:latin typeface="+mn-lt"/>
                <a:ea typeface="+mn-ea"/>
                <a:cs typeface="+mn-cs"/>
                <a:sym typeface="Wingdings" panose="05000000000000000000" pitchFamily="2" charset="2"/>
              </a:rPr>
              <a:t></a:t>
            </a:r>
            <a:r>
              <a:rPr lang="en-US" sz="1200" kern="1200" dirty="0" smtClean="0">
                <a:solidFill>
                  <a:schemeClr val="tx1"/>
                </a:solidFill>
                <a:effectLst/>
                <a:latin typeface="+mn-lt"/>
                <a:ea typeface="+mn-ea"/>
                <a:cs typeface="+mn-cs"/>
              </a:rPr>
              <a:t> so with girls you develop trust to speak with them, with boys you develop trust by doing activities together.</a:t>
            </a:r>
          </a:p>
          <a:p>
            <a:endParaRPr lang="nl-BE"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It is also very important to keep a good balance between distance and proximity</a:t>
            </a:r>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stories of the young people are sometimes very hard, and then you can react at two ways.</a:t>
            </a:r>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as coach can be very detached from the younger. This gives that you are going to deny or minimize parts of his story. And so you blame the younger for his/her situation.</a:t>
            </a:r>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also get concerned. So you got caught up in the story of the younger and you identify too strongly with him or her.</a:t>
            </a:r>
          </a:p>
          <a:p>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the other hand, To prevent that the connection between the coach and the younger is not to attached, a good balance between distance and proximity is needed to avoid that younger becomes in a loyalty conflict. </a:t>
            </a:r>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take as a coach the different roles of the parent (affective, responsible, and knowledgeable). And makes this clear to the younger and the parents and get the agreement of the parents to take over some pieces of these roles, with an attitude of professional proximity.</a:t>
            </a:r>
            <a:endParaRPr lang="nl-BE" sz="1200" kern="1200" dirty="0" smtClean="0">
              <a:solidFill>
                <a:schemeClr val="tx1"/>
              </a:solidFill>
              <a:effectLst/>
              <a:latin typeface="+mn-lt"/>
              <a:ea typeface="+mn-ea"/>
              <a:cs typeface="+mn-cs"/>
            </a:endParaRPr>
          </a:p>
          <a:p>
            <a:endParaRPr lang="nl-BE" dirty="0" smtClean="0"/>
          </a:p>
        </p:txBody>
      </p:sp>
      <p:sp>
        <p:nvSpPr>
          <p:cNvPr id="4" name="Tijdelijke aanduiding voor dianummer 3"/>
          <p:cNvSpPr>
            <a:spLocks noGrp="1"/>
          </p:cNvSpPr>
          <p:nvPr>
            <p:ph type="sldNum" sz="quarter" idx="10"/>
          </p:nvPr>
        </p:nvSpPr>
        <p:spPr/>
        <p:txBody>
          <a:bodyPr/>
          <a:lstStyle/>
          <a:p>
            <a:fld id="{BAD0854C-B391-4C42-8380-F66C6421F4E6}" type="slidenum">
              <a:rPr lang="nl-BE" smtClean="0"/>
              <a:t>10</a:t>
            </a:fld>
            <a:endParaRPr lang="nl-BE"/>
          </a:p>
        </p:txBody>
      </p:sp>
    </p:spTree>
    <p:extLst>
      <p:ext uri="{BB962C8B-B14F-4D97-AF65-F5344CB8AC3E}">
        <p14:creationId xmlns:p14="http://schemas.microsoft.com/office/powerpoint/2010/main" val="4021890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1" kern="1200" dirty="0" err="1" smtClean="0">
                <a:solidFill>
                  <a:schemeClr val="tx1"/>
                </a:solidFill>
                <a:effectLst/>
                <a:latin typeface="+mn-lt"/>
                <a:ea typeface="+mn-ea"/>
                <a:cs typeface="+mn-cs"/>
              </a:rPr>
              <a:t>Ppt</a:t>
            </a:r>
            <a:r>
              <a:rPr lang="en-US" sz="1200" b="1" kern="1200" dirty="0" smtClean="0">
                <a:solidFill>
                  <a:schemeClr val="tx1"/>
                </a:solidFill>
                <a:effectLst/>
                <a:latin typeface="+mn-lt"/>
                <a:ea typeface="+mn-ea"/>
                <a:cs typeface="+mn-cs"/>
              </a:rPr>
              <a:t> 13: Believe in the potential of the younger</a:t>
            </a:r>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Believe in the possibilities of young people is crucial for motivate the younger to come to the process and centrum and to win self-confidence again.</a:t>
            </a:r>
          </a:p>
          <a:p>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you can do as a coach by:</a:t>
            </a:r>
            <a:endParaRPr lang="nl-B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Identify what is good </a:t>
            </a:r>
            <a:r>
              <a:rPr lang="en-US" sz="1200" kern="1200" dirty="0" smtClean="0">
                <a:solidFill>
                  <a:schemeClr val="tx1"/>
                </a:solidFill>
                <a:effectLst/>
                <a:latin typeface="+mn-lt"/>
                <a:ea typeface="+mn-ea"/>
                <a:cs typeface="+mn-cs"/>
                <a:sym typeface="Wingdings" panose="05000000000000000000" pitchFamily="2" charset="2"/>
              </a:rPr>
              <a:t></a:t>
            </a:r>
            <a:r>
              <a:rPr lang="en-US" sz="1200" kern="1200" dirty="0" smtClean="0">
                <a:solidFill>
                  <a:schemeClr val="tx1"/>
                </a:solidFill>
                <a:effectLst/>
                <a:latin typeface="+mn-lt"/>
                <a:ea typeface="+mn-ea"/>
                <a:cs typeface="+mn-cs"/>
              </a:rPr>
              <a:t> it is important that the younger feel that you are serious when you as coach identify what is good. </a:t>
            </a:r>
            <a:endParaRPr lang="nl-B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Play to their strengths </a:t>
            </a:r>
            <a:r>
              <a:rPr lang="en-US" sz="1200" kern="1200" dirty="0" smtClean="0">
                <a:solidFill>
                  <a:schemeClr val="tx1"/>
                </a:solidFill>
                <a:effectLst/>
                <a:latin typeface="+mn-lt"/>
                <a:ea typeface="+mn-ea"/>
                <a:cs typeface="+mn-cs"/>
                <a:sym typeface="Wingdings" panose="05000000000000000000" pitchFamily="2" charset="2"/>
              </a:rPr>
              <a:t></a:t>
            </a:r>
            <a:r>
              <a:rPr lang="en-US" sz="1200" kern="1200" dirty="0" smtClean="0">
                <a:solidFill>
                  <a:schemeClr val="tx1"/>
                </a:solidFill>
                <a:effectLst/>
                <a:latin typeface="+mn-lt"/>
                <a:ea typeface="+mn-ea"/>
                <a:cs typeface="+mn-cs"/>
              </a:rPr>
              <a:t> as coach you can recognize their talents and get started with their talents</a:t>
            </a:r>
            <a:endParaRPr lang="nl-B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Give young people the opportunity to do new things, making them able to discover talents or competences and can be aware of what they are good at</a:t>
            </a:r>
            <a:endParaRPr lang="nl-BE" sz="1200" kern="1200" dirty="0" smtClean="0">
              <a:solidFill>
                <a:schemeClr val="tx1"/>
              </a:solidFill>
              <a:effectLst/>
              <a:latin typeface="+mn-lt"/>
              <a:ea typeface="+mn-ea"/>
              <a:cs typeface="+mn-cs"/>
            </a:endParaRPr>
          </a:p>
          <a:p>
            <a:endParaRPr lang="nl-BE" sz="1200" b="0" i="0" kern="1200" dirty="0" smtClean="0">
              <a:solidFill>
                <a:schemeClr val="tx1"/>
              </a:solidFill>
              <a:effectLst/>
              <a:latin typeface="+mn-lt"/>
              <a:ea typeface="+mn-ea"/>
              <a:cs typeface="+mn-cs"/>
            </a:endParaRPr>
          </a:p>
          <a:p>
            <a:endParaRPr lang="nl-BE" sz="1200" b="0" i="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BAD0854C-B391-4C42-8380-F66C6421F4E6}" type="slidenum">
              <a:rPr lang="nl-BE" smtClean="0"/>
              <a:t>11</a:t>
            </a:fld>
            <a:endParaRPr lang="nl-BE"/>
          </a:p>
        </p:txBody>
      </p:sp>
    </p:spTree>
    <p:extLst>
      <p:ext uri="{BB962C8B-B14F-4D97-AF65-F5344CB8AC3E}">
        <p14:creationId xmlns:p14="http://schemas.microsoft.com/office/powerpoint/2010/main" val="1027149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3">
        <a:schemeClr val="bg1"/>
      </p:bgRef>
    </p:bg>
    <p:spTree>
      <p:nvGrpSpPr>
        <p:cNvPr id="1" name=""/>
        <p:cNvGrpSpPr/>
        <p:nvPr/>
      </p:nvGrpSpPr>
      <p:grpSpPr>
        <a:xfrm>
          <a:off x="0" y="0"/>
          <a:ext cx="0" cy="0"/>
          <a:chOff x="0" y="0"/>
          <a:chExt cx="0" cy="0"/>
        </a:xfrm>
      </p:grpSpPr>
      <p:sp>
        <p:nvSpPr>
          <p:cNvPr id="12" name="Rechthoek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Afgeronde rechthoek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Ondertitel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de ondertitelstijl van het model te bewerken</a:t>
            </a:r>
            <a:endParaRPr kumimoji="0" lang="en-US"/>
          </a:p>
        </p:txBody>
      </p:sp>
      <p:sp>
        <p:nvSpPr>
          <p:cNvPr id="28" name="Tijdelijke aanduiding voor datum 27"/>
          <p:cNvSpPr>
            <a:spLocks noGrp="1"/>
          </p:cNvSpPr>
          <p:nvPr>
            <p:ph type="dt" sz="half" idx="10"/>
          </p:nvPr>
        </p:nvSpPr>
        <p:spPr/>
        <p:txBody>
          <a:bodyPr/>
          <a:lstStyle/>
          <a:p>
            <a:fld id="{3D636C07-7E76-46D3-B86B-6AF7C60E533E}" type="datetimeFigureOut">
              <a:rPr lang="nl-NL" smtClean="0"/>
              <a:t>15-12-2014</a:t>
            </a:fld>
            <a:endParaRPr lang="nl-NL"/>
          </a:p>
        </p:txBody>
      </p:sp>
      <p:sp>
        <p:nvSpPr>
          <p:cNvPr id="17" name="Tijdelijke aanduiding voor voettekst 16"/>
          <p:cNvSpPr>
            <a:spLocks noGrp="1"/>
          </p:cNvSpPr>
          <p:nvPr>
            <p:ph type="ftr" sz="quarter" idx="11"/>
          </p:nvPr>
        </p:nvSpPr>
        <p:spPr/>
        <p:txBody>
          <a:bodyPr/>
          <a:lstStyle/>
          <a:p>
            <a:endParaRPr lang="nl-NL"/>
          </a:p>
        </p:txBody>
      </p:sp>
      <p:sp>
        <p:nvSpPr>
          <p:cNvPr id="29" name="Tijdelijke aanduiding voor dianummer 28"/>
          <p:cNvSpPr>
            <a:spLocks noGrp="1"/>
          </p:cNvSpPr>
          <p:nvPr>
            <p:ph type="sldNum" sz="quarter" idx="12"/>
          </p:nvPr>
        </p:nvSpPr>
        <p:spPr/>
        <p:txBody>
          <a:bodyPr lIns="0" tIns="0" rIns="0" bIns="0">
            <a:noAutofit/>
          </a:bodyPr>
          <a:lstStyle>
            <a:lvl1pPr>
              <a:defRPr sz="1400">
                <a:solidFill>
                  <a:srgbClr val="FFFFFF"/>
                </a:solidFill>
              </a:defRPr>
            </a:lvl1pPr>
          </a:lstStyle>
          <a:p>
            <a:fld id="{A9096D49-DAE3-40DE-93E0-41688E0A5016}" type="slidenum">
              <a:rPr lang="nl-NL" smtClean="0"/>
              <a:t>‹nr.›</a:t>
            </a:fld>
            <a:endParaRPr lang="nl-NL"/>
          </a:p>
        </p:txBody>
      </p:sp>
      <p:sp>
        <p:nvSpPr>
          <p:cNvPr id="7" name="Rechthoek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hoek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hoek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nl-NL" smtClean="0"/>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3D636C07-7E76-46D3-B86B-6AF7C60E533E}" type="datetimeFigureOut">
              <a:rPr lang="nl-NL" smtClean="0"/>
              <a:t>15-12-2014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41"/>
            <a:ext cx="2011680" cy="5851525"/>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914400" y="274640"/>
            <a:ext cx="5562600" cy="5851525"/>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3D636C07-7E76-46D3-B86B-6AF7C60E533E}" type="datetimeFigureOut">
              <a:rPr lang="nl-NL" smtClean="0"/>
              <a:t>15-12-2014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4" name="Tijdelijke aanduiding voor datum 3"/>
          <p:cNvSpPr>
            <a:spLocks noGrp="1"/>
          </p:cNvSpPr>
          <p:nvPr>
            <p:ph type="dt" sz="half" idx="10"/>
          </p:nvPr>
        </p:nvSpPr>
        <p:spPr/>
        <p:txBody>
          <a:bodyPr/>
          <a:lstStyle/>
          <a:p>
            <a:fld id="{3D636C07-7E76-46D3-B86B-6AF7C60E533E}" type="datetimeFigureOut">
              <a:rPr lang="nl-NL" smtClean="0"/>
              <a:t>15-12-2014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‹nr.›</a:t>
            </a:fld>
            <a:endParaRPr lang="nl-NL"/>
          </a:p>
        </p:txBody>
      </p:sp>
      <p:sp>
        <p:nvSpPr>
          <p:cNvPr id="8" name="Tijdelijke aanduiding voor inhoud 7"/>
          <p:cNvSpPr>
            <a:spLocks noGrp="1"/>
          </p:cNvSpPr>
          <p:nvPr>
            <p:ph sz="quarter" idx="1"/>
          </p:nvPr>
        </p:nvSpPr>
        <p:spPr>
          <a:xfrm>
            <a:off x="914400" y="1447800"/>
            <a:ext cx="7772400" cy="4572000"/>
          </a:xfrm>
        </p:spPr>
        <p:txBody>
          <a:bodyPr vert="horz"/>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3">
        <a:schemeClr val="bg1"/>
      </p:bgRef>
    </p:bg>
    <p:spTree>
      <p:nvGrpSpPr>
        <p:cNvPr id="1" name=""/>
        <p:cNvGrpSpPr/>
        <p:nvPr/>
      </p:nvGrpSpPr>
      <p:grpSpPr>
        <a:xfrm>
          <a:off x="0" y="0"/>
          <a:ext cx="0" cy="0"/>
          <a:chOff x="0" y="0"/>
          <a:chExt cx="0" cy="0"/>
        </a:xfrm>
      </p:grpSpPr>
      <p:sp>
        <p:nvSpPr>
          <p:cNvPr id="11" name="Rechthoek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Afgeronde rechthoek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722313" y="952500"/>
            <a:ext cx="7772400" cy="1362075"/>
          </a:xfrm>
        </p:spPr>
        <p:txBody>
          <a:bodyPr anchor="b" anchorCtr="0"/>
          <a:lstStyle>
            <a:lvl1pPr algn="l">
              <a:buNone/>
              <a:defRPr sz="4000" b="0" cap="none"/>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p:txBody>
          <a:bodyPr/>
          <a:lstStyle/>
          <a:p>
            <a:fld id="{3D636C07-7E76-46D3-B86B-6AF7C60E533E}" type="datetimeFigureOut">
              <a:rPr lang="nl-NL" smtClean="0"/>
              <a:t>15-12-2014</a:t>
            </a:fld>
            <a:endParaRPr lang="nl-NL"/>
          </a:p>
        </p:txBody>
      </p:sp>
      <p:sp>
        <p:nvSpPr>
          <p:cNvPr id="5" name="Tijdelijke aanduiding voor voettekst 4"/>
          <p:cNvSpPr>
            <a:spLocks noGrp="1"/>
          </p:cNvSpPr>
          <p:nvPr>
            <p:ph type="ftr" sz="quarter" idx="11"/>
          </p:nvPr>
        </p:nvSpPr>
        <p:spPr>
          <a:xfrm>
            <a:off x="800100" y="6172200"/>
            <a:ext cx="4000500" cy="457200"/>
          </a:xfrm>
        </p:spPr>
        <p:txBody>
          <a:bodyPr/>
          <a:lstStyle/>
          <a:p>
            <a:endParaRPr lang="nl-NL"/>
          </a:p>
        </p:txBody>
      </p:sp>
      <p:sp>
        <p:nvSpPr>
          <p:cNvPr id="7" name="Rechthoek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hoek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hoek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Tijdelijke aanduiding voor dianummer 5"/>
          <p:cNvSpPr>
            <a:spLocks noGrp="1"/>
          </p:cNvSpPr>
          <p:nvPr>
            <p:ph type="sldNum" sz="quarter" idx="12"/>
          </p:nvPr>
        </p:nvSpPr>
        <p:spPr>
          <a:xfrm>
            <a:off x="146304" y="6208776"/>
            <a:ext cx="457200" cy="457200"/>
          </a:xfrm>
        </p:spPr>
        <p:txBody>
          <a:bodyPr/>
          <a:lstStyle/>
          <a:p>
            <a:fld id="{A9096D49-DAE3-40DE-93E0-41688E0A5016}" type="slidenum">
              <a:rPr lang="nl-NL" smtClean="0"/>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5" name="Tijdelijke aanduiding voor datum 4"/>
          <p:cNvSpPr>
            <a:spLocks noGrp="1"/>
          </p:cNvSpPr>
          <p:nvPr>
            <p:ph type="dt" sz="half" idx="10"/>
          </p:nvPr>
        </p:nvSpPr>
        <p:spPr/>
        <p:txBody>
          <a:bodyPr/>
          <a:lstStyle/>
          <a:p>
            <a:fld id="{3D636C07-7E76-46D3-B86B-6AF7C60E533E}" type="datetimeFigureOut">
              <a:rPr lang="nl-NL" smtClean="0"/>
              <a:t>15-12-2014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9096D49-DAE3-40DE-93E0-41688E0A5016}" type="slidenum">
              <a:rPr lang="nl-NL" smtClean="0"/>
              <a:t>‹nr.›</a:t>
            </a:fld>
            <a:endParaRPr lang="nl-NL"/>
          </a:p>
        </p:txBody>
      </p:sp>
      <p:sp>
        <p:nvSpPr>
          <p:cNvPr id="9" name="Tijdelijke aanduiding voor inhoud 8"/>
          <p:cNvSpPr>
            <a:spLocks noGrp="1"/>
          </p:cNvSpPr>
          <p:nvPr>
            <p:ph sz="quarter" idx="1"/>
          </p:nvPr>
        </p:nvSpPr>
        <p:spPr>
          <a:xfrm>
            <a:off x="914400" y="1447800"/>
            <a:ext cx="3749040" cy="4572000"/>
          </a:xfrm>
        </p:spPr>
        <p:txBody>
          <a:bodyPr vert="horz"/>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1" name="Tijdelijke aanduiding voor inhoud 10"/>
          <p:cNvSpPr>
            <a:spLocks noGrp="1"/>
          </p:cNvSpPr>
          <p:nvPr>
            <p:ph sz="quarter" idx="2"/>
          </p:nvPr>
        </p:nvSpPr>
        <p:spPr>
          <a:xfrm>
            <a:off x="4933950" y="1447800"/>
            <a:ext cx="3749040" cy="4572000"/>
          </a:xfrm>
        </p:spPr>
        <p:txBody>
          <a:bodyPr vert="horz"/>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914400" y="273050"/>
            <a:ext cx="7772400" cy="1143000"/>
          </a:xfrm>
        </p:spPr>
        <p:txBody>
          <a:bodyPr anchor="b" anchorCtr="0"/>
          <a:lstStyle>
            <a:lvl1pPr>
              <a:defRPr/>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7" name="Tijdelijke aanduiding voor datum 6"/>
          <p:cNvSpPr>
            <a:spLocks noGrp="1"/>
          </p:cNvSpPr>
          <p:nvPr>
            <p:ph type="dt" sz="half" idx="10"/>
          </p:nvPr>
        </p:nvSpPr>
        <p:spPr/>
        <p:txBody>
          <a:bodyPr/>
          <a:lstStyle/>
          <a:p>
            <a:fld id="{3D636C07-7E76-46D3-B86B-6AF7C60E533E}" type="datetimeFigureOut">
              <a:rPr lang="nl-NL" smtClean="0"/>
              <a:t>15-12-2014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9096D49-DAE3-40DE-93E0-41688E0A5016}" type="slidenum">
              <a:rPr lang="nl-NL" smtClean="0"/>
              <a:t>‹nr.›</a:t>
            </a:fld>
            <a:endParaRPr lang="nl-NL"/>
          </a:p>
        </p:txBody>
      </p:sp>
      <p:sp>
        <p:nvSpPr>
          <p:cNvPr id="11" name="Tijdelijke aanduiding voor inhoud 10"/>
          <p:cNvSpPr>
            <a:spLocks noGrp="1"/>
          </p:cNvSpPr>
          <p:nvPr>
            <p:ph sz="half" idx="2"/>
          </p:nvPr>
        </p:nvSpPr>
        <p:spPr>
          <a:xfrm>
            <a:off x="914400" y="2247900"/>
            <a:ext cx="3733800" cy="3886200"/>
          </a:xfrm>
        </p:spPr>
        <p:txBody>
          <a:bodyPr vert="horz"/>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3" name="Tijdelijke aanduiding voor inhoud 12"/>
          <p:cNvSpPr>
            <a:spLocks noGrp="1"/>
          </p:cNvSpPr>
          <p:nvPr>
            <p:ph sz="half" idx="4"/>
          </p:nvPr>
        </p:nvSpPr>
        <p:spPr>
          <a:xfrm>
            <a:off x="4953000" y="2247900"/>
            <a:ext cx="3733800" cy="3886200"/>
          </a:xfrm>
        </p:spPr>
        <p:txBody>
          <a:bodyPr vert="horz"/>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datum 2"/>
          <p:cNvSpPr>
            <a:spLocks noGrp="1"/>
          </p:cNvSpPr>
          <p:nvPr>
            <p:ph type="dt" sz="half" idx="10"/>
          </p:nvPr>
        </p:nvSpPr>
        <p:spPr/>
        <p:txBody>
          <a:bodyPr/>
          <a:lstStyle/>
          <a:p>
            <a:fld id="{3D636C07-7E76-46D3-B86B-6AF7C60E533E}" type="datetimeFigureOut">
              <a:rPr lang="nl-NL" smtClean="0"/>
              <a:t>15-12-2014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D636C07-7E76-46D3-B86B-6AF7C60E533E}" type="datetimeFigureOut">
              <a:rPr lang="nl-NL" smtClean="0"/>
              <a:t>15-12-2014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hthoek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Afgeronde rechthoek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914400" y="273050"/>
            <a:ext cx="7772400" cy="1143000"/>
          </a:xfrm>
        </p:spPr>
        <p:txBody>
          <a:bodyPr anchor="b" anchorCtr="0"/>
          <a:lstStyle>
            <a:lvl1pPr algn="l">
              <a:buNone/>
              <a:defRPr sz="4000" b="0"/>
            </a:lvl1pPr>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5" name="Tijdelijke aanduiding voor datum 4"/>
          <p:cNvSpPr>
            <a:spLocks noGrp="1"/>
          </p:cNvSpPr>
          <p:nvPr>
            <p:ph type="dt" sz="half" idx="10"/>
          </p:nvPr>
        </p:nvSpPr>
        <p:spPr/>
        <p:txBody>
          <a:bodyPr/>
          <a:lstStyle/>
          <a:p>
            <a:fld id="{3D636C07-7E76-46D3-B86B-6AF7C60E533E}" type="datetimeFigureOut">
              <a:rPr lang="nl-NL" smtClean="0"/>
              <a:t>15-12-2014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9096D49-DAE3-40DE-93E0-41688E0A5016}" type="slidenum">
              <a:rPr lang="nl-NL" smtClean="0"/>
              <a:t>‹nr.›</a:t>
            </a:fld>
            <a:endParaRPr lang="nl-NL"/>
          </a:p>
        </p:txBody>
      </p:sp>
      <p:sp>
        <p:nvSpPr>
          <p:cNvPr id="11" name="Tijdelijke aanduiding voor inhoud 10"/>
          <p:cNvSpPr>
            <a:spLocks noGrp="1"/>
          </p:cNvSpPr>
          <p:nvPr>
            <p:ph sz="quarter" idx="1"/>
          </p:nvPr>
        </p:nvSpPr>
        <p:spPr>
          <a:xfrm>
            <a:off x="2971800" y="1600200"/>
            <a:ext cx="5715000" cy="4495800"/>
          </a:xfrm>
        </p:spPr>
        <p:txBody>
          <a:bodyPr vert="horz"/>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nl-NL" smtClean="0"/>
              <a:t>Klik om de stijl te bewerken</a:t>
            </a:r>
            <a:endParaRPr kumimoji="0" lang="en-US"/>
          </a:p>
        </p:txBody>
      </p:sp>
      <p:sp>
        <p:nvSpPr>
          <p:cNvPr id="4" name="Tijdelijke aanduiding voor tekst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
        <p:nvSpPr>
          <p:cNvPr id="5" name="Tijdelijke aanduiding voor datum 4"/>
          <p:cNvSpPr>
            <a:spLocks noGrp="1"/>
          </p:cNvSpPr>
          <p:nvPr>
            <p:ph type="dt" sz="half" idx="10"/>
          </p:nvPr>
        </p:nvSpPr>
        <p:spPr/>
        <p:txBody>
          <a:bodyPr/>
          <a:lstStyle/>
          <a:p>
            <a:fld id="{3D636C07-7E76-46D3-B86B-6AF7C60E533E}" type="datetimeFigureOut">
              <a:rPr lang="nl-NL" smtClean="0"/>
              <a:t>15-12-2014</a:t>
            </a:fld>
            <a:endParaRPr lang="nl-NL"/>
          </a:p>
        </p:txBody>
      </p:sp>
      <p:sp>
        <p:nvSpPr>
          <p:cNvPr id="6" name="Tijdelijke aanduiding voor voettekst 5"/>
          <p:cNvSpPr>
            <a:spLocks noGrp="1"/>
          </p:cNvSpPr>
          <p:nvPr>
            <p:ph type="ftr" sz="quarter" idx="11"/>
          </p:nvPr>
        </p:nvSpPr>
        <p:spPr>
          <a:xfrm>
            <a:off x="914400" y="6172200"/>
            <a:ext cx="3886200" cy="457200"/>
          </a:xfrm>
        </p:spPr>
        <p:txBody>
          <a:bodyPr/>
          <a:lstStyle/>
          <a:p>
            <a:endParaRPr lang="nl-NL"/>
          </a:p>
        </p:txBody>
      </p:sp>
      <p:sp>
        <p:nvSpPr>
          <p:cNvPr id="7" name="Tijdelijke aanduiding voor dianummer 6"/>
          <p:cNvSpPr>
            <a:spLocks noGrp="1"/>
          </p:cNvSpPr>
          <p:nvPr>
            <p:ph type="sldNum" sz="quarter" idx="12"/>
          </p:nvPr>
        </p:nvSpPr>
        <p:spPr>
          <a:xfrm>
            <a:off x="146304" y="6208776"/>
            <a:ext cx="457200" cy="457200"/>
          </a:xfrm>
        </p:spPr>
        <p:txBody>
          <a:bodyPr/>
          <a:lstStyle/>
          <a:p>
            <a:fld id="{A9096D49-DAE3-40DE-93E0-41688E0A5016}" type="slidenum">
              <a:rPr lang="nl-NL" smtClean="0"/>
              <a:t>‹nr.›</a:t>
            </a:fld>
            <a:endParaRPr lang="nl-NL"/>
          </a:p>
        </p:txBody>
      </p:sp>
      <p:sp>
        <p:nvSpPr>
          <p:cNvPr id="11" name="Rechthoek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hoek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hthoek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jdelijke aanduiding voor afbeelding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nl-NL" smtClean="0"/>
              <a:t>Klik op het pictogram als u een afbeelding wilt toevoegen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hthoek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Afgeronde rechthoek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jdelijke aanduiding voor titel 21"/>
          <p:cNvSpPr>
            <a:spLocks noGrp="1"/>
          </p:cNvSpPr>
          <p:nvPr>
            <p:ph type="title"/>
          </p:nvPr>
        </p:nvSpPr>
        <p:spPr>
          <a:xfrm>
            <a:off x="914400" y="274638"/>
            <a:ext cx="7772400" cy="1143000"/>
          </a:xfrm>
          <a:prstGeom prst="rect">
            <a:avLst/>
          </a:prstGeom>
        </p:spPr>
        <p:txBody>
          <a:bodyPr bIns="91440" anchor="b" anchorCtr="0">
            <a:normAutofit/>
          </a:body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4" name="Tijdelijke aanduiding voor datum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D636C07-7E76-46D3-B86B-6AF7C60E533E}" type="datetimeFigureOut">
              <a:rPr lang="nl-NL" smtClean="0"/>
              <a:t>15-12-2014</a:t>
            </a:fld>
            <a:endParaRPr lang="nl-NL"/>
          </a:p>
        </p:txBody>
      </p:sp>
      <p:sp>
        <p:nvSpPr>
          <p:cNvPr id="3" name="Tijdelijke aanduiding voor voettekst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nl-NL"/>
          </a:p>
        </p:txBody>
      </p:sp>
      <p:sp>
        <p:nvSpPr>
          <p:cNvPr id="23" name="Tijdelijke aanduiding voor dianumm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9096D49-DAE3-40DE-93E0-41688E0A5016}"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a:lstStyle/>
          <a:p>
            <a:endParaRPr lang="nl-BE" dirty="0"/>
          </a:p>
        </p:txBody>
      </p:sp>
      <p:sp>
        <p:nvSpPr>
          <p:cNvPr id="2" name="Titel 1"/>
          <p:cNvSpPr>
            <a:spLocks noGrp="1"/>
          </p:cNvSpPr>
          <p:nvPr>
            <p:ph type="ctrTitle"/>
          </p:nvPr>
        </p:nvSpPr>
        <p:spPr/>
        <p:txBody>
          <a:bodyPr>
            <a:noAutofit/>
          </a:bodyPr>
          <a:lstStyle/>
          <a:p>
            <a:r>
              <a:rPr lang="en-US" sz="3200" dirty="0"/>
              <a:t>Concrete advice for working with youngsters who have lost any interest in school matters (intractable youngsters)</a:t>
            </a:r>
            <a:r>
              <a:rPr lang="nl-BE" sz="3200" dirty="0" smtClean="0"/>
              <a:t> </a:t>
            </a:r>
            <a:endParaRPr lang="nl-BE" sz="32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738" y="3677233"/>
            <a:ext cx="7338123" cy="2246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01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Create</a:t>
            </a:r>
            <a:r>
              <a:rPr lang="nl-BE" dirty="0" smtClean="0"/>
              <a:t> a </a:t>
            </a:r>
            <a:r>
              <a:rPr lang="nl-BE" dirty="0" err="1" smtClean="0"/>
              <a:t>relationship</a:t>
            </a:r>
            <a:r>
              <a:rPr lang="nl-BE" dirty="0" smtClean="0"/>
              <a:t> of trust</a:t>
            </a:r>
            <a:endParaRPr lang="nl-BE" dirty="0"/>
          </a:p>
        </p:txBody>
      </p:sp>
      <p:sp>
        <p:nvSpPr>
          <p:cNvPr id="3" name="Tijdelijke aanduiding voor inhoud 2"/>
          <p:cNvSpPr>
            <a:spLocks noGrp="1"/>
          </p:cNvSpPr>
          <p:nvPr>
            <p:ph sz="quarter" idx="1"/>
          </p:nvPr>
        </p:nvSpPr>
        <p:spPr/>
        <p:txBody>
          <a:bodyPr>
            <a:normAutofit/>
          </a:bodyPr>
          <a:lstStyle/>
          <a:p>
            <a:r>
              <a:rPr lang="en-US" dirty="0" smtClean="0"/>
              <a:t>Win </a:t>
            </a:r>
            <a:r>
              <a:rPr lang="en-US" dirty="0"/>
              <a:t>the confidence of the </a:t>
            </a:r>
            <a:r>
              <a:rPr lang="en-US" dirty="0" smtClean="0"/>
              <a:t>younger</a:t>
            </a:r>
          </a:p>
          <a:p>
            <a:pPr lvl="1"/>
            <a:r>
              <a:rPr lang="en-US" dirty="0"/>
              <a:t> </a:t>
            </a:r>
            <a:r>
              <a:rPr lang="en-US" dirty="0" smtClean="0"/>
              <a:t>The trust </a:t>
            </a:r>
            <a:r>
              <a:rPr lang="en-US" dirty="0"/>
              <a:t>in society will grow</a:t>
            </a:r>
            <a:endParaRPr lang="en-US" dirty="0" smtClean="0"/>
          </a:p>
          <a:p>
            <a:pPr lvl="1"/>
            <a:r>
              <a:rPr lang="en-US" dirty="0"/>
              <a:t>B</a:t>
            </a:r>
            <a:r>
              <a:rPr lang="en-US" dirty="0" smtClean="0"/>
              <a:t>e </a:t>
            </a:r>
            <a:r>
              <a:rPr lang="en-US" dirty="0"/>
              <a:t>serious about their story and </a:t>
            </a:r>
            <a:r>
              <a:rPr lang="en-US" dirty="0" smtClean="0"/>
              <a:t>reference</a:t>
            </a:r>
          </a:p>
          <a:p>
            <a:pPr lvl="1"/>
            <a:r>
              <a:rPr lang="en-US" dirty="0" smtClean="0"/>
              <a:t> Difference </a:t>
            </a:r>
            <a:r>
              <a:rPr lang="en-US" dirty="0"/>
              <a:t>between girls and </a:t>
            </a:r>
            <a:r>
              <a:rPr lang="en-US" dirty="0" smtClean="0"/>
              <a:t>boys</a:t>
            </a:r>
          </a:p>
          <a:p>
            <a:pPr lvl="1"/>
            <a:endParaRPr lang="en-US" dirty="0"/>
          </a:p>
          <a:p>
            <a:pPr lvl="1"/>
            <a:r>
              <a:rPr lang="en-US" dirty="0"/>
              <a:t>Keep a good balance between distance and proximity</a:t>
            </a:r>
            <a:endParaRPr lang="en-US" dirty="0" smtClean="0"/>
          </a:p>
          <a:p>
            <a:pPr lvl="1"/>
            <a:r>
              <a:rPr lang="en-US" dirty="0" smtClean="0"/>
              <a:t>Reaction </a:t>
            </a:r>
            <a:r>
              <a:rPr lang="en-US" dirty="0"/>
              <a:t>to the harrowing stories of the younger</a:t>
            </a:r>
            <a:endParaRPr lang="en-US" dirty="0" smtClean="0"/>
          </a:p>
          <a:p>
            <a:pPr lvl="2"/>
            <a:r>
              <a:rPr lang="en-US" dirty="0" smtClean="0"/>
              <a:t>Detached</a:t>
            </a:r>
          </a:p>
          <a:p>
            <a:pPr lvl="2"/>
            <a:r>
              <a:rPr lang="en-US" dirty="0" smtClean="0"/>
              <a:t>Concerned </a:t>
            </a:r>
          </a:p>
          <a:p>
            <a:pPr lvl="2"/>
            <a:endParaRPr lang="en-US" dirty="0"/>
          </a:p>
          <a:p>
            <a:pPr marL="320040" lvl="1" indent="0">
              <a:buNone/>
            </a:pPr>
            <a:endParaRPr lang="en-US" dirty="0" smtClean="0"/>
          </a:p>
          <a:p>
            <a:pPr lvl="1"/>
            <a:endParaRPr lang="en-US" dirty="0" smtClean="0"/>
          </a:p>
          <a:p>
            <a:pPr lvl="1"/>
            <a:endParaRPr lang="en-US" dirty="0"/>
          </a:p>
          <a:p>
            <a:endParaRPr lang="nl-BE" dirty="0"/>
          </a:p>
        </p:txBody>
      </p:sp>
    </p:spTree>
    <p:extLst>
      <p:ext uri="{BB962C8B-B14F-4D97-AF65-F5344CB8AC3E}">
        <p14:creationId xmlns:p14="http://schemas.microsoft.com/office/powerpoint/2010/main" val="531341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smtClean="0"/>
              <a:t>Believe </a:t>
            </a:r>
            <a:r>
              <a:rPr lang="en-US" b="1" dirty="0"/>
              <a:t>in the potential of the younger</a:t>
            </a:r>
            <a:endParaRPr lang="nl-BE" b="1" dirty="0"/>
          </a:p>
        </p:txBody>
      </p:sp>
      <p:sp>
        <p:nvSpPr>
          <p:cNvPr id="3" name="Tijdelijke aanduiding voor inhoud 2"/>
          <p:cNvSpPr>
            <a:spLocks noGrp="1"/>
          </p:cNvSpPr>
          <p:nvPr>
            <p:ph sz="quarter" idx="1"/>
          </p:nvPr>
        </p:nvSpPr>
        <p:spPr/>
        <p:txBody>
          <a:bodyPr/>
          <a:lstStyle/>
          <a:p>
            <a:r>
              <a:rPr lang="en-US" dirty="0" smtClean="0"/>
              <a:t>Identify </a:t>
            </a:r>
            <a:r>
              <a:rPr lang="en-US" dirty="0"/>
              <a:t>what is good </a:t>
            </a:r>
            <a:endParaRPr lang="en-US" dirty="0" smtClean="0"/>
          </a:p>
          <a:p>
            <a:endParaRPr lang="en-US" dirty="0"/>
          </a:p>
          <a:p>
            <a:r>
              <a:rPr lang="en-US" dirty="0" smtClean="0"/>
              <a:t>Play </a:t>
            </a:r>
            <a:r>
              <a:rPr lang="en-US" dirty="0"/>
              <a:t>to </a:t>
            </a:r>
            <a:r>
              <a:rPr lang="en-US" dirty="0" smtClean="0"/>
              <a:t>their </a:t>
            </a:r>
            <a:r>
              <a:rPr lang="en-US" dirty="0"/>
              <a:t>strengths </a:t>
            </a:r>
            <a:endParaRPr lang="en-US" dirty="0" smtClean="0"/>
          </a:p>
          <a:p>
            <a:endParaRPr lang="en-US" dirty="0"/>
          </a:p>
          <a:p>
            <a:r>
              <a:rPr lang="en-US" dirty="0" smtClean="0"/>
              <a:t>Provide </a:t>
            </a:r>
            <a:r>
              <a:rPr lang="en-US" dirty="0"/>
              <a:t>opportunities to do new </a:t>
            </a:r>
            <a:r>
              <a:rPr lang="en-US" dirty="0" smtClean="0"/>
              <a:t>things</a:t>
            </a:r>
          </a:p>
          <a:p>
            <a:pPr lvl="1"/>
            <a:r>
              <a:rPr lang="en-US" dirty="0" smtClean="0"/>
              <a:t>Develop talents </a:t>
            </a:r>
          </a:p>
          <a:p>
            <a:pPr lvl="1"/>
            <a:r>
              <a:rPr lang="en-US" dirty="0" smtClean="0"/>
              <a:t>Develop competences</a:t>
            </a:r>
          </a:p>
          <a:p>
            <a:pPr lvl="1"/>
            <a:endParaRPr lang="nl-BE" dirty="0"/>
          </a:p>
        </p:txBody>
      </p:sp>
    </p:spTree>
    <p:extLst>
      <p:ext uri="{BB962C8B-B14F-4D97-AF65-F5344CB8AC3E}">
        <p14:creationId xmlns:p14="http://schemas.microsoft.com/office/powerpoint/2010/main" val="2230874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err="1"/>
              <a:t>Creating</a:t>
            </a:r>
            <a:r>
              <a:rPr lang="nl-BE" dirty="0"/>
              <a:t> a </a:t>
            </a:r>
            <a:r>
              <a:rPr lang="nl-BE" dirty="0" err="1" smtClean="0"/>
              <a:t>positive</a:t>
            </a:r>
            <a:r>
              <a:rPr lang="nl-BE" dirty="0" smtClean="0"/>
              <a:t> </a:t>
            </a:r>
            <a:r>
              <a:rPr lang="nl-BE" dirty="0"/>
              <a:t>environment </a:t>
            </a:r>
          </a:p>
        </p:txBody>
      </p:sp>
      <p:sp>
        <p:nvSpPr>
          <p:cNvPr id="3" name="Tijdelijke aanduiding voor inhoud 2"/>
          <p:cNvSpPr>
            <a:spLocks noGrp="1"/>
          </p:cNvSpPr>
          <p:nvPr>
            <p:ph sz="quarter" idx="1"/>
          </p:nvPr>
        </p:nvSpPr>
        <p:spPr/>
        <p:txBody>
          <a:bodyPr>
            <a:normAutofit fontScale="92500" lnSpcReduction="20000"/>
          </a:bodyPr>
          <a:lstStyle/>
          <a:p>
            <a:r>
              <a:rPr lang="en-US" dirty="0" smtClean="0"/>
              <a:t>Create </a:t>
            </a:r>
            <a:r>
              <a:rPr lang="en-US" dirty="0"/>
              <a:t>a fun, relaxed </a:t>
            </a:r>
            <a:r>
              <a:rPr lang="en-US" dirty="0" smtClean="0"/>
              <a:t>atmosphere</a:t>
            </a:r>
          </a:p>
          <a:p>
            <a:pPr lvl="1"/>
            <a:r>
              <a:rPr lang="en-US" dirty="0" smtClean="0"/>
              <a:t>Humor</a:t>
            </a:r>
          </a:p>
          <a:p>
            <a:pPr lvl="1"/>
            <a:r>
              <a:rPr lang="en-US" dirty="0" smtClean="0"/>
              <a:t>Group dynamics</a:t>
            </a:r>
          </a:p>
          <a:p>
            <a:pPr marL="320040" lvl="1" indent="0">
              <a:buNone/>
            </a:pPr>
            <a:endParaRPr lang="en-US" dirty="0" smtClean="0"/>
          </a:p>
          <a:p>
            <a:pPr lvl="1"/>
            <a:endParaRPr lang="nl-BE" dirty="0" smtClean="0"/>
          </a:p>
          <a:p>
            <a:r>
              <a:rPr lang="nl-BE" dirty="0" smtClean="0"/>
              <a:t>Group </a:t>
            </a:r>
            <a:r>
              <a:rPr lang="nl-BE" dirty="0" err="1" smtClean="0"/>
              <a:t>dynamics</a:t>
            </a:r>
            <a:endParaRPr lang="nl-BE" dirty="0"/>
          </a:p>
          <a:p>
            <a:pPr lvl="1"/>
            <a:r>
              <a:rPr lang="nl-BE" dirty="0" smtClean="0"/>
              <a:t>Important in a Personal Development </a:t>
            </a:r>
            <a:r>
              <a:rPr lang="nl-BE" dirty="0" err="1" smtClean="0"/>
              <a:t>Process</a:t>
            </a:r>
            <a:endParaRPr lang="nl-BE" dirty="0" smtClean="0"/>
          </a:p>
          <a:p>
            <a:pPr lvl="2"/>
            <a:r>
              <a:rPr lang="nl-BE" dirty="0" smtClean="0"/>
              <a:t>Group </a:t>
            </a:r>
            <a:r>
              <a:rPr lang="nl-BE" dirty="0" err="1" smtClean="0"/>
              <a:t>composition</a:t>
            </a:r>
            <a:endParaRPr lang="nl-BE" dirty="0" smtClean="0"/>
          </a:p>
          <a:p>
            <a:pPr lvl="2"/>
            <a:r>
              <a:rPr lang="nl-BE" dirty="0" smtClean="0"/>
              <a:t>Peer </a:t>
            </a:r>
            <a:r>
              <a:rPr lang="nl-BE" dirty="0" err="1" smtClean="0"/>
              <a:t>pressure</a:t>
            </a:r>
            <a:endParaRPr lang="nl-BE" dirty="0" smtClean="0"/>
          </a:p>
          <a:p>
            <a:pPr lvl="2"/>
            <a:r>
              <a:rPr lang="nl-BE" dirty="0" smtClean="0"/>
              <a:t>Mix in the </a:t>
            </a:r>
            <a:r>
              <a:rPr lang="nl-BE" dirty="0" err="1" smtClean="0"/>
              <a:t>group</a:t>
            </a:r>
            <a:endParaRPr lang="nl-BE" dirty="0"/>
          </a:p>
          <a:p>
            <a:pPr lvl="2"/>
            <a:endParaRPr lang="nl-BE" dirty="0" smtClean="0"/>
          </a:p>
          <a:p>
            <a:pPr lvl="1"/>
            <a:r>
              <a:rPr lang="nl-BE" dirty="0" smtClean="0"/>
              <a:t>‘We-feeling’</a:t>
            </a:r>
          </a:p>
          <a:p>
            <a:pPr marL="320040" lvl="1" indent="0">
              <a:buNone/>
            </a:pPr>
            <a:endParaRPr lang="nl-BE" dirty="0" smtClean="0"/>
          </a:p>
          <a:p>
            <a:pPr marL="0" indent="0">
              <a:buNone/>
            </a:pPr>
            <a:r>
              <a:rPr lang="nl-BE" dirty="0" smtClean="0"/>
              <a:t> </a:t>
            </a:r>
          </a:p>
          <a:p>
            <a:endParaRPr lang="nl-BE" dirty="0"/>
          </a:p>
        </p:txBody>
      </p:sp>
    </p:spTree>
    <p:extLst>
      <p:ext uri="{BB962C8B-B14F-4D97-AF65-F5344CB8AC3E}">
        <p14:creationId xmlns:p14="http://schemas.microsoft.com/office/powerpoint/2010/main" val="2793924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Story of a </a:t>
            </a:r>
            <a:r>
              <a:rPr lang="nl-BE" dirty="0" err="1" smtClean="0"/>
              <a:t>youngster</a:t>
            </a:r>
            <a:endParaRPr lang="nl-BE" dirty="0"/>
          </a:p>
        </p:txBody>
      </p:sp>
      <p:sp>
        <p:nvSpPr>
          <p:cNvPr id="10" name="Tijdelijke aanduiding voor inhoud 9"/>
          <p:cNvSpPr>
            <a:spLocks noGrp="1"/>
          </p:cNvSpPr>
          <p:nvPr>
            <p:ph sz="quarter" idx="1"/>
          </p:nvPr>
        </p:nvSpPr>
        <p:spPr/>
        <p:txBody>
          <a:bodyPr/>
          <a:lstStyle/>
          <a:p>
            <a:endParaRPr lang="nl-BE"/>
          </a:p>
        </p:txBody>
      </p:sp>
    </p:spTree>
    <p:extLst>
      <p:ext uri="{BB962C8B-B14F-4D97-AF65-F5344CB8AC3E}">
        <p14:creationId xmlns:p14="http://schemas.microsoft.com/office/powerpoint/2010/main" val="3164865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err="1"/>
              <a:t>Give</a:t>
            </a:r>
            <a:r>
              <a:rPr lang="nl-BE" dirty="0"/>
              <a:t> </a:t>
            </a:r>
            <a:r>
              <a:rPr lang="en-US" dirty="0"/>
              <a:t>the </a:t>
            </a:r>
            <a:r>
              <a:rPr lang="en-US" dirty="0" smtClean="0"/>
              <a:t>younger</a:t>
            </a:r>
            <a:r>
              <a:rPr lang="nl-BE" dirty="0" smtClean="0"/>
              <a:t> </a:t>
            </a:r>
            <a:r>
              <a:rPr lang="nl-BE" dirty="0" err="1"/>
              <a:t>opportunities</a:t>
            </a:r>
            <a:r>
              <a:rPr lang="nl-BE" dirty="0"/>
              <a:t> </a:t>
            </a:r>
          </a:p>
        </p:txBody>
      </p:sp>
      <p:sp>
        <p:nvSpPr>
          <p:cNvPr id="3" name="Tijdelijke aanduiding voor inhoud 2"/>
          <p:cNvSpPr>
            <a:spLocks noGrp="1"/>
          </p:cNvSpPr>
          <p:nvPr>
            <p:ph sz="quarter" idx="1"/>
          </p:nvPr>
        </p:nvSpPr>
        <p:spPr/>
        <p:txBody>
          <a:bodyPr/>
          <a:lstStyle/>
          <a:p>
            <a:r>
              <a:rPr lang="nl-BE" dirty="0" smtClean="0"/>
              <a:t>New </a:t>
            </a:r>
            <a:r>
              <a:rPr lang="nl-BE" dirty="0" err="1" smtClean="0"/>
              <a:t>opportunities</a:t>
            </a:r>
            <a:endParaRPr lang="nl-BE" dirty="0" smtClean="0"/>
          </a:p>
          <a:p>
            <a:endParaRPr lang="nl-BE" dirty="0" smtClean="0"/>
          </a:p>
          <a:p>
            <a:r>
              <a:rPr lang="en-US" dirty="0"/>
              <a:t>T</a:t>
            </a:r>
            <a:r>
              <a:rPr lang="en-US" dirty="0" smtClean="0"/>
              <a:t>he </a:t>
            </a:r>
            <a:r>
              <a:rPr lang="en-US" dirty="0"/>
              <a:t>younger fails </a:t>
            </a:r>
            <a:r>
              <a:rPr lang="en-US" dirty="0" smtClean="0">
                <a:sym typeface="Wingdings" panose="05000000000000000000" pitchFamily="2" charset="2"/>
              </a:rPr>
              <a:t></a:t>
            </a:r>
            <a:r>
              <a:rPr lang="en-US" dirty="0" smtClean="0"/>
              <a:t> </a:t>
            </a:r>
            <a:r>
              <a:rPr lang="en-US" dirty="0"/>
              <a:t>offer alternatives</a:t>
            </a:r>
            <a:endParaRPr lang="nl-BE" dirty="0" smtClean="0"/>
          </a:p>
          <a:p>
            <a:endParaRPr lang="nl-BE" dirty="0"/>
          </a:p>
          <a:p>
            <a:r>
              <a:rPr lang="nl-BE" dirty="0" err="1" smtClean="0"/>
              <a:t>Limits</a:t>
            </a:r>
            <a:r>
              <a:rPr lang="nl-BE" dirty="0" smtClean="0"/>
              <a:t> </a:t>
            </a:r>
            <a:endParaRPr lang="nl-BE" dirty="0"/>
          </a:p>
        </p:txBody>
      </p:sp>
    </p:spTree>
    <p:extLst>
      <p:ext uri="{BB962C8B-B14F-4D97-AF65-F5344CB8AC3E}">
        <p14:creationId xmlns:p14="http://schemas.microsoft.com/office/powerpoint/2010/main" val="4025587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err="1"/>
              <a:t>Give</a:t>
            </a:r>
            <a:r>
              <a:rPr lang="nl-BE" dirty="0"/>
              <a:t> </a:t>
            </a:r>
            <a:r>
              <a:rPr lang="en-US" dirty="0"/>
              <a:t>the younger </a:t>
            </a:r>
            <a:r>
              <a:rPr lang="nl-BE" dirty="0" err="1" smtClean="0"/>
              <a:t>responsibility</a:t>
            </a:r>
            <a:endParaRPr lang="nl-BE" dirty="0"/>
          </a:p>
        </p:txBody>
      </p:sp>
      <p:sp>
        <p:nvSpPr>
          <p:cNvPr id="3" name="Tijdelijke aanduiding voor inhoud 2"/>
          <p:cNvSpPr>
            <a:spLocks noGrp="1"/>
          </p:cNvSpPr>
          <p:nvPr>
            <p:ph sz="quarter" idx="1"/>
          </p:nvPr>
        </p:nvSpPr>
        <p:spPr/>
        <p:txBody>
          <a:bodyPr/>
          <a:lstStyle/>
          <a:p>
            <a:r>
              <a:rPr lang="nl-BE" dirty="0" err="1" smtClean="0"/>
              <a:t>Participation</a:t>
            </a:r>
            <a:r>
              <a:rPr lang="nl-BE" dirty="0" smtClean="0"/>
              <a:t> in training offer</a:t>
            </a:r>
            <a:endParaRPr lang="nl-BE" b="1" dirty="0" smtClean="0"/>
          </a:p>
          <a:p>
            <a:pPr lvl="1"/>
            <a:r>
              <a:rPr lang="en-US" dirty="0" smtClean="0"/>
              <a:t>Give </a:t>
            </a:r>
            <a:r>
              <a:rPr lang="en-US" dirty="0"/>
              <a:t>responsibility during an </a:t>
            </a:r>
            <a:r>
              <a:rPr lang="en-US" dirty="0" smtClean="0"/>
              <a:t>activity</a:t>
            </a:r>
          </a:p>
          <a:p>
            <a:pPr lvl="1"/>
            <a:r>
              <a:rPr lang="en-US" dirty="0"/>
              <a:t>P</a:t>
            </a:r>
            <a:r>
              <a:rPr lang="en-US" dirty="0" smtClean="0"/>
              <a:t>rovide different choices </a:t>
            </a:r>
            <a:r>
              <a:rPr lang="en-US" dirty="0"/>
              <a:t>in the program and the </a:t>
            </a:r>
            <a:r>
              <a:rPr lang="en-US" dirty="0" smtClean="0"/>
              <a:t>activities</a:t>
            </a:r>
          </a:p>
          <a:p>
            <a:pPr lvl="1"/>
            <a:r>
              <a:rPr lang="en-US" dirty="0" smtClean="0"/>
              <a:t>Participation </a:t>
            </a:r>
            <a:r>
              <a:rPr lang="en-US" dirty="0"/>
              <a:t>in the organization of </a:t>
            </a:r>
            <a:r>
              <a:rPr lang="en-US" dirty="0" smtClean="0"/>
              <a:t>the training offer</a:t>
            </a:r>
            <a:endParaRPr lang="nl-BE" b="1" dirty="0"/>
          </a:p>
          <a:p>
            <a:pPr lvl="1"/>
            <a:endParaRPr lang="nl-BE" b="1" dirty="0" smtClean="0"/>
          </a:p>
          <a:p>
            <a:r>
              <a:rPr lang="nl-BE" dirty="0" smtClean="0"/>
              <a:t>Co-</a:t>
            </a:r>
            <a:r>
              <a:rPr lang="nl-BE" dirty="0" err="1" smtClean="0"/>
              <a:t>ownership</a:t>
            </a:r>
            <a:r>
              <a:rPr lang="nl-BE" dirty="0" smtClean="0"/>
              <a:t> of the traject</a:t>
            </a:r>
          </a:p>
          <a:p>
            <a:pPr lvl="1"/>
            <a:r>
              <a:rPr lang="en-US" dirty="0" smtClean="0"/>
              <a:t>Tailored </a:t>
            </a:r>
            <a:r>
              <a:rPr lang="en-US" dirty="0"/>
              <a:t>to the needs and </a:t>
            </a:r>
            <a:r>
              <a:rPr lang="en-US" dirty="0" smtClean="0"/>
              <a:t>opportunities </a:t>
            </a:r>
            <a:r>
              <a:rPr lang="en-US" dirty="0"/>
              <a:t>of </a:t>
            </a:r>
            <a:r>
              <a:rPr lang="en-US" dirty="0" smtClean="0"/>
              <a:t>the younger</a:t>
            </a:r>
            <a:endParaRPr lang="nl-BE" dirty="0" smtClean="0"/>
          </a:p>
          <a:p>
            <a:pPr lvl="1"/>
            <a:endParaRPr lang="nl-BE" dirty="0"/>
          </a:p>
          <a:p>
            <a:endParaRPr lang="nl-BE" dirty="0" smtClean="0"/>
          </a:p>
          <a:p>
            <a:endParaRPr lang="nl-BE" dirty="0" smtClean="0"/>
          </a:p>
          <a:p>
            <a:endParaRPr lang="nl-BE" dirty="0"/>
          </a:p>
        </p:txBody>
      </p:sp>
    </p:spTree>
    <p:extLst>
      <p:ext uri="{BB962C8B-B14F-4D97-AF65-F5344CB8AC3E}">
        <p14:creationId xmlns:p14="http://schemas.microsoft.com/office/powerpoint/2010/main" val="1046560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Story of a coach </a:t>
            </a:r>
            <a:endParaRPr lang="nl-BE" dirty="0"/>
          </a:p>
        </p:txBody>
      </p:sp>
      <p:sp>
        <p:nvSpPr>
          <p:cNvPr id="3" name="Tijdelijke aanduiding voor inhoud 2"/>
          <p:cNvSpPr>
            <a:spLocks noGrp="1"/>
          </p:cNvSpPr>
          <p:nvPr>
            <p:ph sz="quarter" idx="1"/>
          </p:nvPr>
        </p:nvSpPr>
        <p:spPr/>
        <p:txBody>
          <a:bodyPr/>
          <a:lstStyle/>
          <a:p>
            <a:endParaRPr lang="nl-BE" dirty="0"/>
          </a:p>
        </p:txBody>
      </p:sp>
      <p:sp>
        <p:nvSpPr>
          <p:cNvPr id="4" name="Wolkvormige toelichting 3"/>
          <p:cNvSpPr/>
          <p:nvPr/>
        </p:nvSpPr>
        <p:spPr>
          <a:xfrm>
            <a:off x="1691680" y="1988840"/>
            <a:ext cx="6768752" cy="2736304"/>
          </a:xfrm>
          <a:prstGeom prst="cloudCallou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l-BE"/>
          </a:p>
        </p:txBody>
      </p:sp>
    </p:spTree>
    <p:extLst>
      <p:ext uri="{BB962C8B-B14F-4D97-AF65-F5344CB8AC3E}">
        <p14:creationId xmlns:p14="http://schemas.microsoft.com/office/powerpoint/2010/main" val="620477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solidFill>
                  <a:srgbClr val="00B050"/>
                </a:solidFill>
              </a:rPr>
              <a:t>Safety </a:t>
            </a:r>
            <a:r>
              <a:rPr lang="nl-BE" dirty="0" err="1">
                <a:solidFill>
                  <a:srgbClr val="00B050"/>
                </a:solidFill>
              </a:rPr>
              <a:t>and</a:t>
            </a:r>
            <a:r>
              <a:rPr lang="nl-BE" dirty="0">
                <a:solidFill>
                  <a:srgbClr val="00B050"/>
                </a:solidFill>
              </a:rPr>
              <a:t> </a:t>
            </a:r>
            <a:r>
              <a:rPr lang="nl-BE" dirty="0" err="1" smtClean="0">
                <a:solidFill>
                  <a:srgbClr val="00B050"/>
                </a:solidFill>
              </a:rPr>
              <a:t>structure</a:t>
            </a:r>
            <a:r>
              <a:rPr lang="nl-BE" dirty="0" smtClean="0">
                <a:solidFill>
                  <a:srgbClr val="00B050"/>
                </a:solidFill>
              </a:rPr>
              <a:t> </a:t>
            </a:r>
            <a:endParaRPr lang="nl-BE" dirty="0">
              <a:solidFill>
                <a:srgbClr val="00B050"/>
              </a:solidFill>
            </a:endParaRPr>
          </a:p>
        </p:txBody>
      </p:sp>
      <p:sp>
        <p:nvSpPr>
          <p:cNvPr id="3" name="Tijdelijke aanduiding voor inhoud 2"/>
          <p:cNvSpPr>
            <a:spLocks noGrp="1"/>
          </p:cNvSpPr>
          <p:nvPr>
            <p:ph sz="quarter" idx="1"/>
          </p:nvPr>
        </p:nvSpPr>
        <p:spPr/>
        <p:txBody>
          <a:bodyPr/>
          <a:lstStyle/>
          <a:p>
            <a:r>
              <a:rPr lang="nl-BE" dirty="0"/>
              <a:t>Offer </a:t>
            </a:r>
            <a:r>
              <a:rPr lang="nl-BE" dirty="0" err="1"/>
              <a:t>young</a:t>
            </a:r>
            <a:r>
              <a:rPr lang="nl-BE" dirty="0"/>
              <a:t> </a:t>
            </a:r>
            <a:r>
              <a:rPr lang="nl-BE" dirty="0" err="1"/>
              <a:t>people</a:t>
            </a:r>
            <a:r>
              <a:rPr lang="nl-BE" dirty="0"/>
              <a:t> </a:t>
            </a:r>
            <a:r>
              <a:rPr lang="nl-BE" dirty="0" err="1"/>
              <a:t>physical</a:t>
            </a:r>
            <a:r>
              <a:rPr lang="nl-BE" dirty="0"/>
              <a:t> </a:t>
            </a:r>
            <a:r>
              <a:rPr lang="nl-BE" dirty="0" err="1"/>
              <a:t>and</a:t>
            </a:r>
            <a:r>
              <a:rPr lang="nl-BE" dirty="0"/>
              <a:t> </a:t>
            </a:r>
            <a:r>
              <a:rPr lang="nl-BE" dirty="0" err="1"/>
              <a:t>phsychological</a:t>
            </a:r>
            <a:r>
              <a:rPr lang="nl-BE" dirty="0"/>
              <a:t> security</a:t>
            </a:r>
          </a:p>
          <a:p>
            <a:pPr lvl="1"/>
            <a:r>
              <a:rPr lang="nl-BE" dirty="0" err="1"/>
              <a:t>Less</a:t>
            </a:r>
            <a:r>
              <a:rPr lang="nl-BE" dirty="0"/>
              <a:t> of a </a:t>
            </a:r>
            <a:r>
              <a:rPr lang="nl-BE" dirty="0" err="1"/>
              <a:t>barrier</a:t>
            </a:r>
            <a:r>
              <a:rPr lang="nl-BE" dirty="0"/>
              <a:t> </a:t>
            </a:r>
            <a:r>
              <a:rPr lang="nl-BE" dirty="0" err="1"/>
              <a:t>to</a:t>
            </a:r>
            <a:r>
              <a:rPr lang="nl-BE" dirty="0"/>
              <a:t> </a:t>
            </a:r>
            <a:r>
              <a:rPr lang="nl-BE" dirty="0" err="1"/>
              <a:t>be</a:t>
            </a:r>
            <a:r>
              <a:rPr lang="nl-BE" dirty="0"/>
              <a:t> present at the training</a:t>
            </a:r>
          </a:p>
          <a:p>
            <a:pPr lvl="1"/>
            <a:r>
              <a:rPr lang="nl-BE" dirty="0" err="1"/>
              <a:t>Creates</a:t>
            </a:r>
            <a:r>
              <a:rPr lang="nl-BE" dirty="0"/>
              <a:t> a </a:t>
            </a:r>
            <a:r>
              <a:rPr lang="nl-BE" dirty="0" err="1"/>
              <a:t>relaxing</a:t>
            </a:r>
            <a:r>
              <a:rPr lang="nl-BE" dirty="0"/>
              <a:t> </a:t>
            </a:r>
            <a:r>
              <a:rPr lang="nl-BE" dirty="0" err="1"/>
              <a:t>atmosphere</a:t>
            </a:r>
            <a:endParaRPr lang="nl-BE" dirty="0"/>
          </a:p>
          <a:p>
            <a:pPr lvl="1"/>
            <a:r>
              <a:rPr lang="nl-BE" dirty="0" err="1"/>
              <a:t>By</a:t>
            </a:r>
            <a:r>
              <a:rPr lang="nl-BE" dirty="0"/>
              <a:t> </a:t>
            </a:r>
            <a:r>
              <a:rPr lang="nl-BE" dirty="0" err="1"/>
              <a:t>imposing</a:t>
            </a:r>
            <a:r>
              <a:rPr lang="nl-BE" dirty="0"/>
              <a:t> </a:t>
            </a:r>
            <a:r>
              <a:rPr lang="nl-BE" dirty="0" err="1"/>
              <a:t>structure</a:t>
            </a:r>
            <a:r>
              <a:rPr lang="nl-BE" dirty="0"/>
              <a:t> </a:t>
            </a:r>
            <a:r>
              <a:rPr lang="nl-BE" dirty="0" err="1"/>
              <a:t>and</a:t>
            </a:r>
            <a:r>
              <a:rPr lang="nl-BE" dirty="0"/>
              <a:t> </a:t>
            </a:r>
            <a:r>
              <a:rPr lang="nl-BE" dirty="0" err="1"/>
              <a:t>boundaries</a:t>
            </a:r>
            <a:endParaRPr lang="nl-BE" dirty="0"/>
          </a:p>
          <a:p>
            <a:endParaRPr lang="nl-BE" dirty="0" smtClean="0"/>
          </a:p>
          <a:p>
            <a:endParaRPr lang="nl-BE" dirty="0" smtClean="0"/>
          </a:p>
        </p:txBody>
      </p:sp>
    </p:spTree>
    <p:extLst>
      <p:ext uri="{BB962C8B-B14F-4D97-AF65-F5344CB8AC3E}">
        <p14:creationId xmlns:p14="http://schemas.microsoft.com/office/powerpoint/2010/main" val="22719364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260648"/>
            <a:ext cx="7772400" cy="1143000"/>
          </a:xfrm>
        </p:spPr>
        <p:txBody>
          <a:bodyPr/>
          <a:lstStyle/>
          <a:p>
            <a:r>
              <a:rPr lang="nl-BE" dirty="0" smtClean="0"/>
              <a:t>Well-</a:t>
            </a:r>
            <a:r>
              <a:rPr lang="nl-BE" dirty="0" err="1" smtClean="0"/>
              <a:t>defined</a:t>
            </a:r>
            <a:r>
              <a:rPr lang="nl-BE" dirty="0" smtClean="0"/>
              <a:t> </a:t>
            </a:r>
            <a:r>
              <a:rPr lang="nl-BE" dirty="0" err="1" smtClean="0"/>
              <a:t>framework</a:t>
            </a:r>
            <a:endParaRPr lang="nl-BE" dirty="0"/>
          </a:p>
        </p:txBody>
      </p:sp>
      <p:sp>
        <p:nvSpPr>
          <p:cNvPr id="3" name="Tijdelijke aanduiding voor inhoud 2"/>
          <p:cNvSpPr>
            <a:spLocks noGrp="1"/>
          </p:cNvSpPr>
          <p:nvPr>
            <p:ph sz="quarter" idx="1"/>
          </p:nvPr>
        </p:nvSpPr>
        <p:spPr/>
        <p:txBody>
          <a:bodyPr/>
          <a:lstStyle/>
          <a:p>
            <a:r>
              <a:rPr lang="nl-BE" dirty="0" err="1"/>
              <a:t>Not</a:t>
            </a:r>
            <a:r>
              <a:rPr lang="nl-BE" dirty="0"/>
              <a:t> </a:t>
            </a:r>
            <a:r>
              <a:rPr lang="nl-BE" dirty="0" err="1"/>
              <a:t>too</a:t>
            </a:r>
            <a:r>
              <a:rPr lang="nl-BE" dirty="0"/>
              <a:t> </a:t>
            </a:r>
            <a:r>
              <a:rPr lang="nl-BE" dirty="0" err="1"/>
              <a:t>strict</a:t>
            </a:r>
            <a:r>
              <a:rPr lang="nl-BE" dirty="0"/>
              <a:t> </a:t>
            </a:r>
            <a:r>
              <a:rPr lang="nl-BE" dirty="0" err="1"/>
              <a:t>to</a:t>
            </a:r>
            <a:r>
              <a:rPr lang="nl-BE" dirty="0"/>
              <a:t> </a:t>
            </a:r>
            <a:r>
              <a:rPr lang="nl-BE" dirty="0" err="1"/>
              <a:t>create</a:t>
            </a:r>
            <a:r>
              <a:rPr lang="nl-BE" dirty="0"/>
              <a:t> </a:t>
            </a:r>
            <a:r>
              <a:rPr lang="nl-BE" dirty="0" err="1"/>
              <a:t>clarity</a:t>
            </a:r>
            <a:r>
              <a:rPr lang="nl-BE" dirty="0"/>
              <a:t>:</a:t>
            </a:r>
          </a:p>
          <a:p>
            <a:pPr lvl="1"/>
            <a:r>
              <a:rPr lang="nl-BE" dirty="0"/>
              <a:t>No </a:t>
            </a:r>
            <a:r>
              <a:rPr lang="nl-BE" dirty="0" err="1"/>
              <a:t>possibilities</a:t>
            </a:r>
            <a:r>
              <a:rPr lang="nl-BE" dirty="0"/>
              <a:t> </a:t>
            </a:r>
            <a:r>
              <a:rPr lang="nl-BE" dirty="0" err="1"/>
              <a:t>to</a:t>
            </a:r>
            <a:r>
              <a:rPr lang="nl-BE" dirty="0"/>
              <a:t> </a:t>
            </a:r>
            <a:r>
              <a:rPr lang="nl-BE" dirty="0" err="1"/>
              <a:t>play</a:t>
            </a:r>
            <a:endParaRPr lang="nl-BE" dirty="0"/>
          </a:p>
          <a:p>
            <a:pPr lvl="1"/>
            <a:r>
              <a:rPr lang="nl-BE" dirty="0"/>
              <a:t>No room </a:t>
            </a:r>
            <a:r>
              <a:rPr lang="nl-BE" dirty="0" err="1"/>
              <a:t>to</a:t>
            </a:r>
            <a:r>
              <a:rPr lang="nl-BE" dirty="0"/>
              <a:t> experiment</a:t>
            </a:r>
          </a:p>
          <a:p>
            <a:endParaRPr lang="nl-BE" dirty="0" smtClean="0"/>
          </a:p>
        </p:txBody>
      </p:sp>
    </p:spTree>
    <p:extLst>
      <p:ext uri="{BB962C8B-B14F-4D97-AF65-F5344CB8AC3E}">
        <p14:creationId xmlns:p14="http://schemas.microsoft.com/office/powerpoint/2010/main" val="3524579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Story of a mentor</a:t>
            </a:r>
            <a:endParaRPr lang="nl-BE" dirty="0"/>
          </a:p>
        </p:txBody>
      </p:sp>
      <p:pic>
        <p:nvPicPr>
          <p:cNvPr id="4" name="Tijdelijke aanduiding voor inhoud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187624" y="1628800"/>
            <a:ext cx="6673380" cy="4463008"/>
          </a:xfrm>
        </p:spPr>
      </p:pic>
    </p:spTree>
    <p:extLst>
      <p:ext uri="{BB962C8B-B14F-4D97-AF65-F5344CB8AC3E}">
        <p14:creationId xmlns:p14="http://schemas.microsoft.com/office/powerpoint/2010/main" val="1688475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Belgium</a:t>
            </a:r>
            <a:endParaRPr lang="nl-BE" dirty="0"/>
          </a:p>
        </p:txBody>
      </p:sp>
      <p:sp>
        <p:nvSpPr>
          <p:cNvPr id="3" name="Tijdelijke aanduiding voor inhoud 2"/>
          <p:cNvSpPr>
            <a:spLocks noGrp="1"/>
          </p:cNvSpPr>
          <p:nvPr>
            <p:ph sz="quarter" idx="1"/>
          </p:nvPr>
        </p:nvSpPr>
        <p:spPr/>
        <p:txBody>
          <a:bodyPr/>
          <a:lstStyle/>
          <a:p>
            <a:endParaRPr lang="nl-BE" dirty="0"/>
          </a:p>
        </p:txBody>
      </p:sp>
      <p:sp>
        <p:nvSpPr>
          <p:cNvPr id="4" name="AutoShape 2" descr="data:image/jpeg;base64,/9j/4AAQSkZJRgABAQAAAQABAAD/2wCEAAkGBxITEhUSEhMVERUWFhYWGBcUGBcZFRYXFxoXGBgXGBgYHSggGhslHhQXJDMhJikrLi4uGCAzODYsNygtLisBCgoKDg0OFxAQFy8fHyQsKywsLSwsLCwsLCwsLCwsLCwsLCwsLCwsLCwsLCwsLCwsLCwsLCwsLCwsLCwsLCwtLP/AABEIANEA8QMBIgACEQEDEQH/xAAbAAEAAwEBAQEAAAAAAAAAAAAAAgMEBQEGB//EAD0QAAICAQMCBAQCCAQFBQAAAAECABEDEiExBEEFIlFhEzJxgZGhFCNCUpKxwfAGM2LxFUNyguE0c6LC0f/EABkBAQEBAQEBAAAAAAAAAAAAAAABAgMEBf/EACARAQEBAQACAwEAAwAAAAAAAAABAhEDIRIxQXETUWH/2gAMAwEAAhEDEQA/AP1iIie184iIgIiICIiAkMmStgCT7V+JuTlHUA6lC2CbthVBRV3ffivv7yXv4s532p6hMjMLC6RvQJtjTCr2objat97lGAMhX9XoAsm2tq2HPcbgkdqHrNZQA+Q+baxdkjvdnmjz9O08yZBW6sCPsR/3A1+cxbqerOx1zMX3LypUrWVIvuQb/iA5H1mT474yFIBWwBZNi/8AUeR/IcyaZ7IVjbWQKNPXO2wB2G49paQ524HuAD+RN/8Ax9qmOc9X6b78vcnL/wATXqFIu6HqeP4uPzklzKTQN7E7cbVe/HcSGHpUUAKNNCvL5SfrpqWJjA4G55Pc/U95zvx/HWfP94lERMtkREBERAREQOZ4fkbG5x5F0vkbJkGjfH21Ad15BJIoljvZqdOZeuwA1k1tjONX8yhT5TpLAhgbHkXijtzJ9A7NjRnrUVUmuLIuBfERAREQERECcRE9r5xERAREQE8c0Cavbj19p7EDOqht2Ib2/ZH29frv9OJ7+jp+4v4CHrV5Suo8qTV++3Br29J4S4IJrTwQtkg7Ub7jnt3nDWNderG8chmxmgFABBBHavpX97yOQ2QxGlhsLoqfYHt7HY+3aXBxV3t69pQzmqaja7qPnUHna/N+XHeTFvLOL5JnsveVacwHIZfqDX4jb85JWB3G8q/SaHKHtqLAA/lsfb/aPMAzUCSLCqeSAe9d9hddhJrOZPVXG928sXRKuk8NObGMj5mOtLVcRKIuoAg2vnYj11V7CU9PlyhFGTp8wbSAaCNqYDfdWIG97tU4zUdWn4gvTYurq969a9JKcjxYLhx41yY2bNkyY8jZFAYIRkW0VrDDSpIFDgEnk351HieQ5lXCBkB0jTQ1E+YtywZdtFNpKiySeAbL0diJi6bpHwOmJsjZS2IuxajpyKVDFTVhWLkgEmtJAoCptiXoREShERATBiX4LhBfwnPl9MbnUSvsrdvQ2NgQJvmLxVtsYsAnNion/SdZH3CEfeBtiIgIiICIiBOIie184iIgJ4zV/e5+g7z1FZjSi96LfsrzzvuduB96nQ6fpgu/J7k8/QegnHyeaY/rrjxXX8YceDIT8oVexY7/AMIH9R9pk6xKzpjLFwcbMwqlB1KFPvfm2JNUOJ35zPF+iLsjYyFyqGon5WXa0fvRNURuDv6g+b/Nq329OfDmMzqoU3QUbm6Cit79BPApG6mx6MbB+/P84weCl8nxOpxYSAoCgMclENq1eZFqan8Cx/8ALbJg/wDbbyj6Y31IPsss8vL6auJr7jGcZO5RL9efv8ouT+F7m7u9rsUNtq4E5/8AxVMSkZ3plyMhJUg18QojsAKCkaTq43mrDlyZf8jHYoW2bXiFnsoKFmI77Adru63fJb+s58eYy9e2ZXUhgQSFVVA+LkYhqQduaa9gAGJ2udDB4OdNfFdMq6dwxbHwCfIaBU7j7bVNvh/hgRviO3xchFaqpVHdUXfSCRZ3JO1k0K0/8zetl29dzv8AbZfxnPflulx485+lHhPQnChUvrLOz7DSoLVYVbNAmzyd2M2xE4uhIfCXVr0jVWnVQ1Vd1fNWeJOIHI8dwaa6hQdS6UcAE68ZajYHddRYH2YdzM+DqlckCwRRIZWVqPBpwCVNHfjYzvzldV4cz5myLl0eREI0hvlLNYs7A6/y9pvOuIrgGSHgV7PnzOu+pbVVa72tFDAb8au0zdT0yYMqhB8PFkBFAfqxkBFADhNQJ22BI9edzUtRfE9nk0E5/Vn4rjGo2xvjd3NUpB1hAO7GhfoGvmpo8R6g48ZYCzaqAbos7BV492H/AI5kuk6f4a6bLGyzMeWZjZb8e3YADtAuiIgIiICIiBOJVrY8AD6mz+A2/OeUx5IH/Tz+J/8Az7z1XyZn68U8Wr+Lb3oAk+g5/wDA9ztNOLoid3ND90f1P9B+czeBGmzJuadXF7kBkAqzufMjH7zrzy+Tz6vqenox4ZPd9vFUAUBQHAHAnsRPO7kpcDWtfMLv2WjsfvX4exl0pzoQCy/NV12b2I9duef5Qi6IBiFIiIEXcAWf7+0qLamWgdibsEbUfUb71t7e0l1A2BAsgg9vvztwTIHqqXWUaqsULP0IHB/L1qEaInmobbjfj3+ki+VRsTvzQ3NfQbwqcSkdUuxB8p/a/Z9t+CD68fiIfOaOlGb04Av/ALiDUItdwNzKlOpgQpAFiztYPYDnn1riUfFo2QzEAbsCG37KoFE7dptgJDPhV1Kuqup5VgCp+oOxk4hXNPgPT9kZPQI+RFX3VVYBT7gTl+GZHOtWYZBjc4w+kKzFNm1KGO9jna+aAonteM9S2PC7oLYDa9wLIGqrF1d13qp82+N8IxYMOhdmOoiviOmklNtlLjUdW58p22udcdStniroMdPqOogKE+dnHmXQPUFbs7CrO1zN4T4YceTJlbnJp2LF2Gm+XNc3dAbb0a2GnoulonI4BytdnnSt+XGpr5QK+ps95rm0IiICIiAiIgIiIGYV+k4dI8516jxeJQbBPfzOhA+p4ufRT53qcvw8mLK3yIzaiLJGpSoNAbizv9b7TtdF12PKLxtqrkUQQaumU7g+xnLf2saIiRx5AwtSGHqDY/KYVKU9aSEaua+5vah7ntLp4QDsd4HmI+UbVsNhuB7XJSnptrU8jv63vddt79tvsLoCIkM7kKSBZAJgVWHb9qhqB5AJBA+jcGaAJHEgAAHAAH4TBiGPNkfWFfSdIR6JUCwW0G61G99rAH3I1YseJhqUIwN7qFIPY7iWpjVeABfoKmXp/LldNiGAybD5dlSj2302OLpvSbIACuNongYbixY59vrPYVmOQaiW2rYAg/dr4789hyd6mhWB3G49pDO9KSNvf0vaz7C5LGlCv7JO5MIlERCuF/iF9WTBiVwSH+I+Pm0XhmpgQA1VsQWr0kOs6RcoAbVQbUNLMpsAjlSDW5lPhp/zA5Jyh/1uo2dVCiOwUrRAGw+tzbO+ZyMuScfwMhc/FOIoB87uqNqNllZieNIBUbUb5nWnM8Qc5Senxsvy27XbJ5gAABw3JF+nB3nTlCIiAiIgIiICIiAmd8hxZBmWyppcoFm1vZ6F7rfbtfoK0RFnRj6rxM5cYClH1ZigxlWRvIWYfELaiBpQN8ouwNruep0uQg68+SidTJjrHjs7kLQ1qL3+e/5TR8FdWvSuqq1UNVel81JzMzIKfC+ryB/0dsi6lA+GMl6suM2b1FrZ100aB4s/MNPSXrGPlCXkBII3CAC6YtXBrYCzv7Ejk9b82GyVQZkLEdqDFNzwC+hT7MZ9HManKrCFyodRrKD8wVQrD0rU9aRuK9+5swA+Uk6smFRsAAuomvMTqBFWaFbbE2bFbomBhyZ8uNbZUYKPMwcgmuSFK0D3otXv3lyYyQS5NWfKdNVZrgcVW1zQRMv/AA7FwcasOwYagPZQdlH0geL4liJFOCCaDD5L/d1/Le3FyvxTMqlCfiBvNRxLqYCvNYo+Wwo45Ky7zAEabGpib3tWY8Aexvf0re9pdL0+Nd8aKl86VAJq9jtfrKMQXKD8T4bOR5fOyfE0nchVWkAsL3s1vwJZk6fLkdfiLiKBtVAsSPK61uKJsg3tVkVsCehPGIG52jozN0CUNAGJlvSUAFXyCO4N7j78gGQZc4vzpXzatJJ4+QIO1i71XyPcajlWr1Crq7HPp9ZT1OYlW0g1RtjsBtyPXm/TbmBQnWhtCvpR9W6agbtSVI41Kdt/UV2lp8Sx/wCs88Y8huuapd6rtNL4lI0lQRVUQCK9K9J6iAAAAADYAbAD2EDKetI3bE4BFrQ1E+zBdlP1NepE8AyZLsnEnYAAZGFDctZ0jcigL2uxNkSD5zr/AAPMcpbE6piZUUhSUy+XWbD0w1anuyN+D6ypcee0Az42YnScbYirgUbZgHNkEC6oc0eBPqImvlR8q/S5Ony6mGtcobUcGLKfOtUzIuuiQSLveu/bdhyhlDKbB42I/EHcH2M7k+f63E2HMxVHbE6lzoUtoyX5iAu9MCCQBzZHLTedd+xfEr6fOrorqbVgGBoiwdxsd5ZNoREQEREBERAREQEREDL4sjHDkCi20NpA5utqHfed3p+rxuutHVl9QdhXIPoR3B4nMmbN4fhdtb40Ztt2APHBIOxI3o8izXJmdZ6Ot4f4nizX8Ni1UTasuzWVYagLU0aI2M2T5t/DcZLNTAsQTT5FFgBQQFYBTSgWK4m/wPO3nwsdRx6SpN6jjfVp1E8kFGW++kE7zGs8V1YiJhSUviINoQtnzA8Hneh3uu4l0QKSzg8axR4ABB2q7bfk/hIqC92aAYbUP2SDz9QR/dzRKOnoM4ArcNVeo59NyDCLFwqDYUAjawBxxJxEKz4soW1PlFmtWwrbYE7cnb2AmiRyIGFH+/cehkMJIJUnVQBvbg3tt7qYRbEhkyhas1f4fc9p6jg7jeFSiIgJxP8AEds2PExIw5NQbSSpZwLVCwIIUgMdtyVA4sHtyvqenTIpTIqupq1YAqaIIsHbkA/aWXlRygIlHiPQY8D4nwomMMxxMiDSG1Uwfy7WoxsdxuCd/W+dpeoREShERAREQEREBERAREQEwnxJeny5C1F8q4VxAmviHU66Bz8rZNRNcP3qboqSzoivi+dTeTApXazhyF2F99DItgb3RJ9AZ7k8ay/MvTtoB31MPiFfVEW7PeiQa99p7Enwg6fSdUmVBkxsHRuGU2D/AH6S6fIdThzLnU4MzK2QlhiAGlmCqrPkv/lhUS9rs7G2E+ozlrrfTX7NaifQ3wK7j8R356zxVj5lHJ/sc3XA3EhgNljvuRW1WABx6iyd5LAFoFRQIH1rtf4yyZCIiFJXmxBvYjcHax32v6SyVNm30qNRHPYD6mBV09F2oltIA3JNNbA7duO3uJc+BSbrf17/AF+vvPcaHck2T+AAugPx5/2k4RSjsG0kg7E3we1e3rx6drkny0aCk7XtX9SP7IjLjJIIIFG9xfavUes8x4jq1E2arYEDY2NiTvufxgTx5AfYjkHYiSlS/O3/AEr/ADeYPFPEXV1w4gA7KXLuLRUBo0AQXa6FA7XZPANk6MX+IutxhlIe8uEn9VROvUotVof5uncVvTG6DWNMp6XDoBtixZmdidrLGzsO3YewEtnaTkQiIlCIiAiIgIiICIiAiIgIiICIiBkTqhj6kM6vp0LiVgLXVmyKDZsd1xjud+wG/wBG4NGjRrY+hnznVYnzFsCBfkDOzlhoDEhSoUWzWjHla0jefRY1IABJYgAWeT7mpy39rEenI0LXGkV+EslXS/KB6eX+Hb+kp8XcjBlIf4ZGNzrq9FKfNXeuftMDJ1/iT6ziwBCy6S7Puq3voAXcuQPYKGB34mrwjrGy4w7JoJLCgbBAJAZSQDRruAf5z5/q8OnpfhooxlwmPSvY5CqMAfXzGmPfcz6XHjTDjCoulEFBR2H3/rN6kguDDcXxz7SnKwDqByb/AIef9vvC9ODZZVJJ9LrYACz9JaiAcAD6CpgSiIhSUdZ1iYl1OSATQABZiT2VVBJOx4HYy+cDrcvxOooNqTCt7VQzNrVgT3IU1QqtRu72uZ2oz4v0k1k+MVdgwKuqEIrEEBAoFMtftar3vtVPhLZcrNlzElkZ8S8BdI0B6Uer4zufTtOrOf4LQRk7pkyK3uSxe/uHDfeduRG+IiUIiICIiAiIgIiICIiAiIgIiICIiBlzdO/xFzY30uo0UwBRkZlLA7ah8o3BG4HMvHVdUN9WHJ/p0PjB+janIP2P0HMnElkogfEs/mC4QrHhmcHGCRVihqaudJC3677UN0IbfKz5ibsOzaPp8MHQAOOO3c7zVETMgzdYjkoyhX0Nq0MxQMR8p1BTwd6qrr0nb6Lqly4w63RsEEbgglWUj1BBB+k5jXRqr7Xxfa5d4EwHS4yvJWzfJyMSXJr1csdpjaxtTysFsmxwdyK4PsNiN+4Hfm+QxY672TuT6mgOO3Ak5zUiIgZPFus+FiZxRbYKDwzsQqL92IE5XSdOU1Fm1s7l2IGlbNfKtnSNuLO9kkkmX/4qxasSKLVjlQK45xk2Cw3506l7jzbgi4nXE9JSc7qFOLIcq0UyHGuRbIIYtoGQdifMgPGyA3tU6MhmxKylWFgiiD3E2icTmfFzYSQwbNiAB+ISutRZBBUbvQo3Q2vkjfVg8RwudKZcbn0V1J332o7wNMREBERAREQEREBERAREQEREBERAREQEREBMA8Gw6QhVmVRSBnyMMe1WmpjoI7EbjtN8QKU8TfAV/SMiNiJ0/EYBGQ1sXN6SDRFgDdhtXHfBnFdQQQRYOxBmDqOnGFGyJkzJ8NWcfrHdRpG40OxVhQqvwo7zFx/pevqYmDwjxXHnUUylwBrVb2PBK2AWSwacCj2m+clU9X0qZF0ZFDKaNH1BsfmJwOjfQTgfVqQkKWDDWi1pYMRTGmUGid7M+lnD8bWs+FlJLkMukgEDGCC7g7FTZQc72u03i+0qcRE6oTnddR6jp1IFj4uQbE/KoX7H9Zd+1d50Zg8IXUpzN5myFjq7fD1H4YX0XTpNepJNmBviIgIiICIiAiIgIiICIiAiIgIiICIiAiIgIiICDEQMPi2X4YTMK1Y3Uj1YMQjIBYssGNL3YLOr1/jvT4tWvJuq6jQJrmgWA0hjRoEgntM2bErKVYBlYEEHgg8iQx9MiroVFCj9kAVt7faZueiebxjNVL05DEjzM+M41Fiy1NqsC9gDvW8wdJmbN1GTK6fCdFGHQG1WP8wPq9DqNbDg3Z2XozP1HQ43Op0VjVWeaFkD7En8ZZmQaIJrc7Cc3Dj6hP1a6GXU1ZHZ2YKSzKpU0SRYW9XAv2nvT+D4wS+ULnyEkl3F1uTpQNehRewuUe+NLqXHj/fy41I/fUW7qT2GlGv1qu86AnKyeGOukYXVUV9YR1JCfNshUg6fMfKeOxA2lzdTkxf5oDpsPiICKs7a0N0ONwT9BA3xEQEREBERAREQEREBERAREQEREBERAREQEREBERAREQEREBERASvqcIdSrDUCOLr3FHsbrftLIgYfBMrtgRn+bzA72RTMNJNC2FUTW5Bm6c3rqwuuYEIjNpy22lTq2VzYqwa3sbeu03ZeoRV1syqu3mYgLvxudu8CyJX+kJ++v8QiBZERAREQEREBERAREQEREBERAREQEREBERAREQEREBERAREQK+p+Q/Scp/8A03TfXpv/AKxEDhREQ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5" name="AutoShape 4" descr="data:image/jpeg;base64,/9j/4AAQSkZJRgABAQAAAQABAAD/2wCEAAkGBxITEhUSEhMVERUWFhYWGBcUGBcZFRYXFxoXGBgXGBgYHSggGhslHhQXJDMhJikrLi4uGCAzODYsNygtLisBCgoKDg0OFxAQFy8fHyQsKywsLSwsLCwsLCwsLCwsLCwsLCwsLCwsLCwsLCwsLCwsLCwsLCwsLCwsLCwsLCwtLP/AABEIANEA8QMBIgACEQEDEQH/xAAbAAEAAwEBAQEAAAAAAAAAAAAAAgMEBQEGB//EAD0QAAICAQMCBAQCCAQFBQAAAAECABEDEiExBEEFIlFhEzJxgZGhFCNCUpKxwfAGM2LxFUNyguE0c6LC0f/EABkBAQEBAQEBAAAAAAAAAAAAAAABAgMEBf/EACARAQEBAQACAwEAAwAAAAAAAAABAhEDIRIxQXETUWH/2gAMAwEAAhEDEQA/AP1iIie184iIgIiICIiAkMmStgCT7V+JuTlHUA6lC2CbthVBRV3ffivv7yXv4s532p6hMjMLC6RvQJtjTCr2objat97lGAMhX9XoAsm2tq2HPcbgkdqHrNZQA+Q+baxdkjvdnmjz9O08yZBW6sCPsR/3A1+cxbqerOx1zMX3LypUrWVIvuQb/iA5H1mT474yFIBWwBZNi/8AUeR/IcyaZ7IVjbWQKNPXO2wB2G49paQ524HuAD+RN/8Ax9qmOc9X6b78vcnL/wATXqFIu6HqeP4uPzklzKTQN7E7cbVe/HcSGHpUUAKNNCvL5SfrpqWJjA4G55Pc/U95zvx/HWfP94lERMtkREBERAREQOZ4fkbG5x5F0vkbJkGjfH21Ad15BJIoljvZqdOZeuwA1k1tjONX8yhT5TpLAhgbHkXijtzJ9A7NjRnrUVUmuLIuBfERAREQERECcRE9r5xERAREQE8c0Cavbj19p7EDOqht2Ib2/ZH29frv9OJ7+jp+4v4CHrV5Suo8qTV++3Br29J4S4IJrTwQtkg7Ub7jnt3nDWNderG8chmxmgFABBBHavpX97yOQ2QxGlhsLoqfYHt7HY+3aXBxV3t69pQzmqaja7qPnUHna/N+XHeTFvLOL5JnsveVacwHIZfqDX4jb85JWB3G8q/SaHKHtqLAA/lsfb/aPMAzUCSLCqeSAe9d9hddhJrOZPVXG928sXRKuk8NObGMj5mOtLVcRKIuoAg2vnYj11V7CU9PlyhFGTp8wbSAaCNqYDfdWIG97tU4zUdWn4gvTYurq969a9JKcjxYLhx41yY2bNkyY8jZFAYIRkW0VrDDSpIFDgEnk351HieQ5lXCBkB0jTQ1E+YtywZdtFNpKiySeAbL0diJi6bpHwOmJsjZS2IuxajpyKVDFTVhWLkgEmtJAoCptiXoREShERATBiX4LhBfwnPl9MbnUSvsrdvQ2NgQJvmLxVtsYsAnNion/SdZH3CEfeBtiIgIiICIiBOIie184iIgJ4zV/e5+g7z1FZjSi96LfsrzzvuduB96nQ6fpgu/J7k8/QegnHyeaY/rrjxXX8YceDIT8oVexY7/AMIH9R9pk6xKzpjLFwcbMwqlB1KFPvfm2JNUOJ35zPF+iLsjYyFyqGon5WXa0fvRNURuDv6g+b/Nq329OfDmMzqoU3QUbm6Cit79BPApG6mx6MbB+/P84weCl8nxOpxYSAoCgMclENq1eZFqan8Cx/8ALbJg/wDbbyj6Y31IPsss8vL6auJr7jGcZO5RL9efv8ouT+F7m7u9rsUNtq4E5/8AxVMSkZ3plyMhJUg18QojsAKCkaTq43mrDlyZf8jHYoW2bXiFnsoKFmI77Adru63fJb+s58eYy9e2ZXUhgQSFVVA+LkYhqQduaa9gAGJ2udDB4OdNfFdMq6dwxbHwCfIaBU7j7bVNvh/hgRviO3xchFaqpVHdUXfSCRZ3JO1k0K0/8zetl29dzv8AbZfxnPflulx485+lHhPQnChUvrLOz7DSoLVYVbNAmzyd2M2xE4uhIfCXVr0jVWnVQ1Vd1fNWeJOIHI8dwaa6hQdS6UcAE68ZajYHddRYH2YdzM+DqlckCwRRIZWVqPBpwCVNHfjYzvzldV4cz5myLl0eREI0hvlLNYs7A6/y9pvOuIrgGSHgV7PnzOu+pbVVa72tFDAb8au0zdT0yYMqhB8PFkBFAfqxkBFADhNQJ22BI9edzUtRfE9nk0E5/Vn4rjGo2xvjd3NUpB1hAO7GhfoGvmpo8R6g48ZYCzaqAbos7BV492H/AI5kuk6f4a6bLGyzMeWZjZb8e3YADtAuiIgIiICIiBOJVrY8AD6mz+A2/OeUx5IH/Tz+J/8Az7z1XyZn68U8Wr+Lb3oAk+g5/wDA9ztNOLoid3ND90f1P9B+czeBGmzJuadXF7kBkAqzufMjH7zrzy+Tz6vqenox4ZPd9vFUAUBQHAHAnsRPO7kpcDWtfMLv2WjsfvX4exl0pzoQCy/NV12b2I9duef5Qi6IBiFIiIEXcAWf7+0qLamWgdibsEbUfUb71t7e0l1A2BAsgg9vvztwTIHqqXWUaqsULP0IHB/L1qEaInmobbjfj3+ki+VRsTvzQ3NfQbwqcSkdUuxB8p/a/Z9t+CD68fiIfOaOlGb04Av/ALiDUItdwNzKlOpgQpAFiztYPYDnn1riUfFo2QzEAbsCG37KoFE7dptgJDPhV1Kuqup5VgCp+oOxk4hXNPgPT9kZPQI+RFX3VVYBT7gTl+GZHOtWYZBjc4w+kKzFNm1KGO9jna+aAonteM9S2PC7oLYDa9wLIGqrF1d13qp82+N8IxYMOhdmOoiviOmklNtlLjUdW58p22udcdStniroMdPqOogKE+dnHmXQPUFbs7CrO1zN4T4YceTJlbnJp2LF2Gm+XNc3dAbb0a2GnoulonI4BytdnnSt+XGpr5QK+ps95rm0IiICIiAiIgIiIGYV+k4dI8516jxeJQbBPfzOhA+p4ufRT53qcvw8mLK3yIzaiLJGpSoNAbizv9b7TtdF12PKLxtqrkUQQaumU7g+xnLf2saIiRx5AwtSGHqDY/KYVKU9aSEaua+5vah7ntLp4QDsd4HmI+UbVsNhuB7XJSnptrU8jv63vddt79tvsLoCIkM7kKSBZAJgVWHb9qhqB5AJBA+jcGaAJHEgAAHAAH4TBiGPNkfWFfSdIR6JUCwW0G61G99rAH3I1YseJhqUIwN7qFIPY7iWpjVeABfoKmXp/LldNiGAybD5dlSj2302OLpvSbIACuNongYbixY59vrPYVmOQaiW2rYAg/dr4789hyd6mhWB3G49pDO9KSNvf0vaz7C5LGlCv7JO5MIlERCuF/iF9WTBiVwSH+I+Pm0XhmpgQA1VsQWr0kOs6RcoAbVQbUNLMpsAjlSDW5lPhp/zA5Jyh/1uo2dVCiOwUrRAGw+tzbO+ZyMuScfwMhc/FOIoB87uqNqNllZieNIBUbUb5nWnM8Qc5Senxsvy27XbJ5gAABw3JF+nB3nTlCIiAiIgIiICIiAmd8hxZBmWyppcoFm1vZ6F7rfbtfoK0RFnRj6rxM5cYClH1ZigxlWRvIWYfELaiBpQN8ouwNruep0uQg68+SidTJjrHjs7kLQ1qL3+e/5TR8FdWvSuqq1UNVel81JzMzIKfC+ryB/0dsi6lA+GMl6suM2b1FrZ100aB4s/MNPSXrGPlCXkBII3CAC6YtXBrYCzv7Ejk9b82GyVQZkLEdqDFNzwC+hT7MZ9HManKrCFyodRrKD8wVQrD0rU9aRuK9+5swA+Uk6smFRsAAuomvMTqBFWaFbbE2bFbomBhyZ8uNbZUYKPMwcgmuSFK0D3otXv3lyYyQS5NWfKdNVZrgcVW1zQRMv/AA7FwcasOwYagPZQdlH0geL4liJFOCCaDD5L/d1/Le3FyvxTMqlCfiBvNRxLqYCvNYo+Wwo45Ky7zAEabGpib3tWY8Aexvf0re9pdL0+Nd8aKl86VAJq9jtfrKMQXKD8T4bOR5fOyfE0nchVWkAsL3s1vwJZk6fLkdfiLiKBtVAsSPK61uKJsg3tVkVsCehPGIG52jozN0CUNAGJlvSUAFXyCO4N7j78gGQZc4vzpXzatJJ4+QIO1i71XyPcajlWr1Crq7HPp9ZT1OYlW0g1RtjsBtyPXm/TbmBQnWhtCvpR9W6agbtSVI41Kdt/UV2lp8Sx/wCs88Y8huuapd6rtNL4lI0lQRVUQCK9K9J6iAAAAADYAbAD2EDKetI3bE4BFrQ1E+zBdlP1NepE8AyZLsnEnYAAZGFDctZ0jcigL2uxNkSD5zr/AAPMcpbE6piZUUhSUy+XWbD0w1anuyN+D6ypcee0Az42YnScbYirgUbZgHNkEC6oc0eBPqImvlR8q/S5Ony6mGtcobUcGLKfOtUzIuuiQSLveu/bdhyhlDKbB42I/EHcH2M7k+f63E2HMxVHbE6lzoUtoyX5iAu9MCCQBzZHLTedd+xfEr6fOrorqbVgGBoiwdxsd5ZNoREQEREBERAREQEREDL4sjHDkCi20NpA5utqHfed3p+rxuutHVl9QdhXIPoR3B4nMmbN4fhdtb40Ztt2APHBIOxI3o8izXJmdZ6Ot4f4nizX8Ni1UTasuzWVYagLU0aI2M2T5t/DcZLNTAsQTT5FFgBQQFYBTSgWK4m/wPO3nwsdRx6SpN6jjfVp1E8kFGW++kE7zGs8V1YiJhSUviINoQtnzA8Hneh3uu4l0QKSzg8axR4ABB2q7bfk/hIqC92aAYbUP2SDz9QR/dzRKOnoM4ArcNVeo59NyDCLFwqDYUAjawBxxJxEKz4soW1PlFmtWwrbYE7cnb2AmiRyIGFH+/cehkMJIJUnVQBvbg3tt7qYRbEhkyhas1f4fc9p6jg7jeFSiIgJxP8AEds2PExIw5NQbSSpZwLVCwIIUgMdtyVA4sHtyvqenTIpTIqupq1YAqaIIsHbkA/aWXlRygIlHiPQY8D4nwomMMxxMiDSG1Uwfy7WoxsdxuCd/W+dpeoREShERAREQEREBERAREQEwnxJeny5C1F8q4VxAmviHU66Bz8rZNRNcP3qboqSzoivi+dTeTApXazhyF2F99DItgb3RJ9AZ7k8ay/MvTtoB31MPiFfVEW7PeiQa99p7Enwg6fSdUmVBkxsHRuGU2D/AH6S6fIdThzLnU4MzK2QlhiAGlmCqrPkv/lhUS9rs7G2E+ozlrrfTX7NaifQ3wK7j8R356zxVj5lHJ/sc3XA3EhgNljvuRW1WABx6iyd5LAFoFRQIH1rtf4yyZCIiFJXmxBvYjcHax32v6SyVNm30qNRHPYD6mBV09F2oltIA3JNNbA7duO3uJc+BSbrf17/AF+vvPcaHck2T+AAugPx5/2k4RSjsG0kg7E3we1e3rx6drkny0aCk7XtX9SP7IjLjJIIIFG9xfavUes8x4jq1E2arYEDY2NiTvufxgTx5AfYjkHYiSlS/O3/AEr/ADeYPFPEXV1w4gA7KXLuLRUBo0AQXa6FA7XZPANk6MX+IutxhlIe8uEn9VROvUotVof5uncVvTG6DWNMp6XDoBtixZmdidrLGzsO3YewEtnaTkQiIlCIiAiIgIiICIiAiIgIiICIiBkTqhj6kM6vp0LiVgLXVmyKDZsd1xjud+wG/wBG4NGjRrY+hnznVYnzFsCBfkDOzlhoDEhSoUWzWjHla0jefRY1IABJYgAWeT7mpy39rEenI0LXGkV+EslXS/KB6eX+Hb+kp8XcjBlIf4ZGNzrq9FKfNXeuftMDJ1/iT6ziwBCy6S7Puq3voAXcuQPYKGB34mrwjrGy4w7JoJLCgbBAJAZSQDRruAf5z5/q8OnpfhooxlwmPSvY5CqMAfXzGmPfcz6XHjTDjCoulEFBR2H3/rN6kguDDcXxz7SnKwDqByb/AIef9vvC9ODZZVJJ9LrYACz9JaiAcAD6CpgSiIhSUdZ1iYl1OSATQABZiT2VVBJOx4HYy+cDrcvxOooNqTCt7VQzNrVgT3IU1QqtRu72uZ2oz4v0k1k+MVdgwKuqEIrEEBAoFMtftar3vtVPhLZcrNlzElkZ8S8BdI0B6Uer4zufTtOrOf4LQRk7pkyK3uSxe/uHDfeduRG+IiUIiICIiAiIgIiICIiAiIgIiICIiBlzdO/xFzY30uo0UwBRkZlLA7ah8o3BG4HMvHVdUN9WHJ/p0PjB+janIP2P0HMnElkogfEs/mC4QrHhmcHGCRVihqaudJC3677UN0IbfKz5ibsOzaPp8MHQAOOO3c7zVETMgzdYjkoyhX0Nq0MxQMR8p1BTwd6qrr0nb6Lqly4w63RsEEbgglWUj1BBB+k5jXRqr7Xxfa5d4EwHS4yvJWzfJyMSXJr1csdpjaxtTysFsmxwdyK4PsNiN+4Hfm+QxY672TuT6mgOO3Ak5zUiIgZPFus+FiZxRbYKDwzsQqL92IE5XSdOU1Fm1s7l2IGlbNfKtnSNuLO9kkkmX/4qxasSKLVjlQK45xk2Cw3506l7jzbgi4nXE9JSc7qFOLIcq0UyHGuRbIIYtoGQdifMgPGyA3tU6MhmxKylWFgiiD3E2icTmfFzYSQwbNiAB+ISutRZBBUbvQo3Q2vkjfVg8RwudKZcbn0V1J332o7wNMREBERAREQEREBERAREQEREBERAREQEREBMA8Gw6QhVmVRSBnyMMe1WmpjoI7EbjtN8QKU8TfAV/SMiNiJ0/EYBGQ1sXN6SDRFgDdhtXHfBnFdQQQRYOxBmDqOnGFGyJkzJ8NWcfrHdRpG40OxVhQqvwo7zFx/pevqYmDwjxXHnUUylwBrVb2PBK2AWSwacCj2m+clU9X0qZF0ZFDKaNH1BsfmJwOjfQTgfVqQkKWDDWi1pYMRTGmUGid7M+lnD8bWs+FlJLkMukgEDGCC7g7FTZQc72u03i+0qcRE6oTnddR6jp1IFj4uQbE/KoX7H9Zd+1d50Zg8IXUpzN5myFjq7fD1H4YX0XTpNepJNmBviIgIiICIiAiIgIiICIiAiIgIiICIiAiIgIiICDEQMPi2X4YTMK1Y3Uj1YMQjIBYssGNL3YLOr1/jvT4tWvJuq6jQJrmgWA0hjRoEgntM2bErKVYBlYEEHgg8iQx9MiroVFCj9kAVt7faZueiebxjNVL05DEjzM+M41Fiy1NqsC9gDvW8wdJmbN1GTK6fCdFGHQG1WP8wPq9DqNbDg3Z2XozP1HQ43Op0VjVWeaFkD7En8ZZmQaIJrc7Cc3Dj6hP1a6GXU1ZHZ2YKSzKpU0SRYW9XAv2nvT+D4wS+ULnyEkl3F1uTpQNehRewuUe+NLqXHj/fy41I/fUW7qT2GlGv1qu86AnKyeGOukYXVUV9YR1JCfNshUg6fMfKeOxA2lzdTkxf5oDpsPiICKs7a0N0ONwT9BA3xEQEREBERAREQEREBERAREQEREBERAREQEREBERAREQEREBERASvqcIdSrDUCOLr3FHsbrftLIgYfBMrtgRn+bzA72RTMNJNC2FUTW5Bm6c3rqwuuYEIjNpy22lTq2VzYqwa3sbeu03ZeoRV1syqu3mYgLvxudu8CyJX+kJ++v8QiBZERAREQEREBERAREQEREBERAREQEREBERAREQEREBERAREQK+p+Q/Scp/8A03TfXpv/AKxEDhREQ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6" name="AutoShape 6" descr="data:image/jpeg;base64,/9j/4AAQSkZJRgABAQAAAQABAAD/2wCEAAkGBxITEhUSEhMVERUWFhYWGBcUGBcZFRYXFxoXGBgXGBgYHSggGhslHhQXJDMhJikrLi4uGCAzODYsNygtLisBCgoKDg0OFxAQFy8fHyQsKywsLSwsLCwsLCwsLCwsLCwsLCwsLCwsLCwsLCwsLCwsLCwsLCwsLCwsLCwsLCwtLP/AABEIANEA8QMBIgACEQEDEQH/xAAbAAEAAwEBAQEAAAAAAAAAAAAAAgMEBQEGB//EAD0QAAICAQMCBAQCCAQFBQAAAAECABEDEiExBEEFIlFhEzJxgZGhFCNCUpKxwfAGM2LxFUNyguE0c6LC0f/EABkBAQEBAQEBAAAAAAAAAAAAAAABAgMEBf/EACARAQEBAQACAwEAAwAAAAAAAAABAhEDIRIxQXETUWH/2gAMAwEAAhEDEQA/AP1iIie184iIgIiICIiAkMmStgCT7V+JuTlHUA6lC2CbthVBRV3ffivv7yXv4s532p6hMjMLC6RvQJtjTCr2objat97lGAMhX9XoAsm2tq2HPcbgkdqHrNZQA+Q+baxdkjvdnmjz9O08yZBW6sCPsR/3A1+cxbqerOx1zMX3LypUrWVIvuQb/iA5H1mT474yFIBWwBZNi/8AUeR/IcyaZ7IVjbWQKNPXO2wB2G49paQ524HuAD+RN/8Ax9qmOc9X6b78vcnL/wATXqFIu6HqeP4uPzklzKTQN7E7cbVe/HcSGHpUUAKNNCvL5SfrpqWJjA4G55Pc/U95zvx/HWfP94lERMtkREBERAREQOZ4fkbG5x5F0vkbJkGjfH21Ad15BJIoljvZqdOZeuwA1k1tjONX8yhT5TpLAhgbHkXijtzJ9A7NjRnrUVUmuLIuBfERAREQERECcRE9r5xERAREQE8c0Cavbj19p7EDOqht2Ib2/ZH29frv9OJ7+jp+4v4CHrV5Suo8qTV++3Br29J4S4IJrTwQtkg7Ub7jnt3nDWNderG8chmxmgFABBBHavpX97yOQ2QxGlhsLoqfYHt7HY+3aXBxV3t69pQzmqaja7qPnUHna/N+XHeTFvLOL5JnsveVacwHIZfqDX4jb85JWB3G8q/SaHKHtqLAA/lsfb/aPMAzUCSLCqeSAe9d9hddhJrOZPVXG928sXRKuk8NObGMj5mOtLVcRKIuoAg2vnYj11V7CU9PlyhFGTp8wbSAaCNqYDfdWIG97tU4zUdWn4gvTYurq969a9JKcjxYLhx41yY2bNkyY8jZFAYIRkW0VrDDSpIFDgEnk351HieQ5lXCBkB0jTQ1E+YtywZdtFNpKiySeAbL0diJi6bpHwOmJsjZS2IuxajpyKVDFTVhWLkgEmtJAoCptiXoREShERATBiX4LhBfwnPl9MbnUSvsrdvQ2NgQJvmLxVtsYsAnNion/SdZH3CEfeBtiIgIiICIiBOIie184iIgJ4zV/e5+g7z1FZjSi96LfsrzzvuduB96nQ6fpgu/J7k8/QegnHyeaY/rrjxXX8YceDIT8oVexY7/AMIH9R9pk6xKzpjLFwcbMwqlB1KFPvfm2JNUOJ35zPF+iLsjYyFyqGon5WXa0fvRNURuDv6g+b/Nq329OfDmMzqoU3QUbm6Cit79BPApG6mx6MbB+/P84weCl8nxOpxYSAoCgMclENq1eZFqan8Cx/8ALbJg/wDbbyj6Y31IPsss8vL6auJr7jGcZO5RL9efv8ouT+F7m7u9rsUNtq4E5/8AxVMSkZ3plyMhJUg18QojsAKCkaTq43mrDlyZf8jHYoW2bXiFnsoKFmI77Adru63fJb+s58eYy9e2ZXUhgQSFVVA+LkYhqQduaa9gAGJ2udDB4OdNfFdMq6dwxbHwCfIaBU7j7bVNvh/hgRviO3xchFaqpVHdUXfSCRZ3JO1k0K0/8zetl29dzv8AbZfxnPflulx485+lHhPQnChUvrLOz7DSoLVYVbNAmzyd2M2xE4uhIfCXVr0jVWnVQ1Vd1fNWeJOIHI8dwaa6hQdS6UcAE68ZajYHddRYH2YdzM+DqlckCwRRIZWVqPBpwCVNHfjYzvzldV4cz5myLl0eREI0hvlLNYs7A6/y9pvOuIrgGSHgV7PnzOu+pbVVa72tFDAb8au0zdT0yYMqhB8PFkBFAfqxkBFADhNQJ22BI9edzUtRfE9nk0E5/Vn4rjGo2xvjd3NUpB1hAO7GhfoGvmpo8R6g48ZYCzaqAbos7BV492H/AI5kuk6f4a6bLGyzMeWZjZb8e3YADtAuiIgIiICIiBOJVrY8AD6mz+A2/OeUx5IH/Tz+J/8Az7z1XyZn68U8Wr+Lb3oAk+g5/wDA9ztNOLoid3ND90f1P9B+czeBGmzJuadXF7kBkAqzufMjH7zrzy+Tz6vqenox4ZPd9vFUAUBQHAHAnsRPO7kpcDWtfMLv2WjsfvX4exl0pzoQCy/NV12b2I9duef5Qi6IBiFIiIEXcAWf7+0qLamWgdibsEbUfUb71t7e0l1A2BAsgg9vvztwTIHqqXWUaqsULP0IHB/L1qEaInmobbjfj3+ki+VRsTvzQ3NfQbwqcSkdUuxB8p/a/Z9t+CD68fiIfOaOlGb04Av/ALiDUItdwNzKlOpgQpAFiztYPYDnn1riUfFo2QzEAbsCG37KoFE7dptgJDPhV1Kuqup5VgCp+oOxk4hXNPgPT9kZPQI+RFX3VVYBT7gTl+GZHOtWYZBjc4w+kKzFNm1KGO9jna+aAonteM9S2PC7oLYDa9wLIGqrF1d13qp82+N8IxYMOhdmOoiviOmklNtlLjUdW58p22udcdStniroMdPqOogKE+dnHmXQPUFbs7CrO1zN4T4YceTJlbnJp2LF2Gm+XNc3dAbb0a2GnoulonI4BytdnnSt+XGpr5QK+ps95rm0IiICIiAiIgIiIGYV+k4dI8516jxeJQbBPfzOhA+p4ufRT53qcvw8mLK3yIzaiLJGpSoNAbizv9b7TtdF12PKLxtqrkUQQaumU7g+xnLf2saIiRx5AwtSGHqDY/KYVKU9aSEaua+5vah7ntLp4QDsd4HmI+UbVsNhuB7XJSnptrU8jv63vddt79tvsLoCIkM7kKSBZAJgVWHb9qhqB5AJBA+jcGaAJHEgAAHAAH4TBiGPNkfWFfSdIR6JUCwW0G61G99rAH3I1YseJhqUIwN7qFIPY7iWpjVeABfoKmXp/LldNiGAybD5dlSj2302OLpvSbIACuNongYbixY59vrPYVmOQaiW2rYAg/dr4789hyd6mhWB3G49pDO9KSNvf0vaz7C5LGlCv7JO5MIlERCuF/iF9WTBiVwSH+I+Pm0XhmpgQA1VsQWr0kOs6RcoAbVQbUNLMpsAjlSDW5lPhp/zA5Jyh/1uo2dVCiOwUrRAGw+tzbO+ZyMuScfwMhc/FOIoB87uqNqNllZieNIBUbUb5nWnM8Qc5Senxsvy27XbJ5gAABw3JF+nB3nTlCIiAiIgIiICIiAmd8hxZBmWyppcoFm1vZ6F7rfbtfoK0RFnRj6rxM5cYClH1ZigxlWRvIWYfELaiBpQN8ouwNruep0uQg68+SidTJjrHjs7kLQ1qL3+e/5TR8FdWvSuqq1UNVel81JzMzIKfC+ryB/0dsi6lA+GMl6suM2b1FrZ100aB4s/MNPSXrGPlCXkBII3CAC6YtXBrYCzv7Ejk9b82GyVQZkLEdqDFNzwC+hT7MZ9HManKrCFyodRrKD8wVQrD0rU9aRuK9+5swA+Uk6smFRsAAuomvMTqBFWaFbbE2bFbomBhyZ8uNbZUYKPMwcgmuSFK0D3otXv3lyYyQS5NWfKdNVZrgcVW1zQRMv/AA7FwcasOwYagPZQdlH0geL4liJFOCCaDD5L/d1/Le3FyvxTMqlCfiBvNRxLqYCvNYo+Wwo45Ky7zAEabGpib3tWY8Aexvf0re9pdL0+Nd8aKl86VAJq9jtfrKMQXKD8T4bOR5fOyfE0nchVWkAsL3s1vwJZk6fLkdfiLiKBtVAsSPK61uKJsg3tVkVsCehPGIG52jozN0CUNAGJlvSUAFXyCO4N7j78gGQZc4vzpXzatJJ4+QIO1i71XyPcajlWr1Crq7HPp9ZT1OYlW0g1RtjsBtyPXm/TbmBQnWhtCvpR9W6agbtSVI41Kdt/UV2lp8Sx/wCs88Y8huuapd6rtNL4lI0lQRVUQCK9K9J6iAAAAADYAbAD2EDKetI3bE4BFrQ1E+zBdlP1NepE8AyZLsnEnYAAZGFDctZ0jcigL2uxNkSD5zr/AAPMcpbE6piZUUhSUy+XWbD0w1anuyN+D6ypcee0Az42YnScbYirgUbZgHNkEC6oc0eBPqImvlR8q/S5Ony6mGtcobUcGLKfOtUzIuuiQSLveu/bdhyhlDKbB42I/EHcH2M7k+f63E2HMxVHbE6lzoUtoyX5iAu9MCCQBzZHLTedd+xfEr6fOrorqbVgGBoiwdxsd5ZNoREQEREBERAREQEREDL4sjHDkCi20NpA5utqHfed3p+rxuutHVl9QdhXIPoR3B4nMmbN4fhdtb40Ztt2APHBIOxI3o8izXJmdZ6Ot4f4nizX8Ni1UTasuzWVYagLU0aI2M2T5t/DcZLNTAsQTT5FFgBQQFYBTSgWK4m/wPO3nwsdRx6SpN6jjfVp1E8kFGW++kE7zGs8V1YiJhSUviINoQtnzA8Hneh3uu4l0QKSzg8axR4ABB2q7bfk/hIqC92aAYbUP2SDz9QR/dzRKOnoM4ArcNVeo59NyDCLFwqDYUAjawBxxJxEKz4soW1PlFmtWwrbYE7cnb2AmiRyIGFH+/cehkMJIJUnVQBvbg3tt7qYRbEhkyhas1f4fc9p6jg7jeFSiIgJxP8AEds2PExIw5NQbSSpZwLVCwIIUgMdtyVA4sHtyvqenTIpTIqupq1YAqaIIsHbkA/aWXlRygIlHiPQY8D4nwomMMxxMiDSG1Uwfy7WoxsdxuCd/W+dpeoREShERAREQEREBERAREQEwnxJeny5C1F8q4VxAmviHU66Bz8rZNRNcP3qboqSzoivi+dTeTApXazhyF2F99DItgb3RJ9AZ7k8ay/MvTtoB31MPiFfVEW7PeiQa99p7Enwg6fSdUmVBkxsHRuGU2D/AH6S6fIdThzLnU4MzK2QlhiAGlmCqrPkv/lhUS9rs7G2E+ozlrrfTX7NaifQ3wK7j8R356zxVj5lHJ/sc3XA3EhgNljvuRW1WABx6iyd5LAFoFRQIH1rtf4yyZCIiFJXmxBvYjcHax32v6SyVNm30qNRHPYD6mBV09F2oltIA3JNNbA7duO3uJc+BSbrf17/AF+vvPcaHck2T+AAugPx5/2k4RSjsG0kg7E3we1e3rx6drkny0aCk7XtX9SP7IjLjJIIIFG9xfavUes8x4jq1E2arYEDY2NiTvufxgTx5AfYjkHYiSlS/O3/AEr/ADeYPFPEXV1w4gA7KXLuLRUBo0AQXa6FA7XZPANk6MX+IutxhlIe8uEn9VROvUotVof5uncVvTG6DWNMp6XDoBtixZmdidrLGzsO3YewEtnaTkQiIlCIiAiIgIiICIiAiIgIiICIiBkTqhj6kM6vp0LiVgLXVmyKDZsd1xjud+wG/wBG4NGjRrY+hnznVYnzFsCBfkDOzlhoDEhSoUWzWjHla0jefRY1IABJYgAWeT7mpy39rEenI0LXGkV+EslXS/KB6eX+Hb+kp8XcjBlIf4ZGNzrq9FKfNXeuftMDJ1/iT6ziwBCy6S7Puq3voAXcuQPYKGB34mrwjrGy4w7JoJLCgbBAJAZSQDRruAf5z5/q8OnpfhooxlwmPSvY5CqMAfXzGmPfcz6XHjTDjCoulEFBR2H3/rN6kguDDcXxz7SnKwDqByb/AIef9vvC9ODZZVJJ9LrYACz9JaiAcAD6CpgSiIhSUdZ1iYl1OSATQABZiT2VVBJOx4HYy+cDrcvxOooNqTCt7VQzNrVgT3IU1QqtRu72uZ2oz4v0k1k+MVdgwKuqEIrEEBAoFMtftar3vtVPhLZcrNlzElkZ8S8BdI0B6Uer4zufTtOrOf4LQRk7pkyK3uSxe/uHDfeduRG+IiUIiICIiAiIgIiICIiAiIgIiICIiBlzdO/xFzY30uo0UwBRkZlLA7ah8o3BG4HMvHVdUN9WHJ/p0PjB+janIP2P0HMnElkogfEs/mC4QrHhmcHGCRVihqaudJC3677UN0IbfKz5ibsOzaPp8MHQAOOO3c7zVETMgzdYjkoyhX0Nq0MxQMR8p1BTwd6qrr0nb6Lqly4w63RsEEbgglWUj1BBB+k5jXRqr7Xxfa5d4EwHS4yvJWzfJyMSXJr1csdpjaxtTysFsmxwdyK4PsNiN+4Hfm+QxY672TuT6mgOO3Ak5zUiIgZPFus+FiZxRbYKDwzsQqL92IE5XSdOU1Fm1s7l2IGlbNfKtnSNuLO9kkkmX/4qxasSKLVjlQK45xk2Cw3506l7jzbgi4nXE9JSc7qFOLIcq0UyHGuRbIIYtoGQdifMgPGyA3tU6MhmxKylWFgiiD3E2icTmfFzYSQwbNiAB+ISutRZBBUbvQo3Q2vkjfVg8RwudKZcbn0V1J332o7wNMREBERAREQEREBERAREQEREBERAREQEREBMA8Gw6QhVmVRSBnyMMe1WmpjoI7EbjtN8QKU8TfAV/SMiNiJ0/EYBGQ1sXN6SDRFgDdhtXHfBnFdQQQRYOxBmDqOnGFGyJkzJ8NWcfrHdRpG40OxVhQqvwo7zFx/pevqYmDwjxXHnUUylwBrVb2PBK2AWSwacCj2m+clU9X0qZF0ZFDKaNH1BsfmJwOjfQTgfVqQkKWDDWi1pYMRTGmUGid7M+lnD8bWs+FlJLkMukgEDGCC7g7FTZQc72u03i+0qcRE6oTnddR6jp1IFj4uQbE/KoX7H9Zd+1d50Zg8IXUpzN5myFjq7fD1H4YX0XTpNepJNmBviIgIiICIiAiIgIiICIiAiIgIiICIiAiIgIiICDEQMPi2X4YTMK1Y3Uj1YMQjIBYssGNL3YLOr1/jvT4tWvJuq6jQJrmgWA0hjRoEgntM2bErKVYBlYEEHgg8iQx9MiroVFCj9kAVt7faZueiebxjNVL05DEjzM+M41Fiy1NqsC9gDvW8wdJmbN1GTK6fCdFGHQG1WP8wPq9DqNbDg3Z2XozP1HQ43Op0VjVWeaFkD7En8ZZmQaIJrc7Cc3Dj6hP1a6GXU1ZHZ2YKSzKpU0SRYW9XAv2nvT+D4wS+ULnyEkl3F1uTpQNehRewuUe+NLqXHj/fy41I/fUW7qT2GlGv1qu86AnKyeGOukYXVUV9YR1JCfNshUg6fMfKeOxA2lzdTkxf5oDpsPiICKs7a0N0ONwT9BA3xEQEREBERAREQEREBERAREQEREBERAREQEREBERAREQEREBERASvqcIdSrDUCOLr3FHsbrftLIgYfBMrtgRn+bzA72RTMNJNC2FUTW5Bm6c3rqwuuYEIjNpy22lTq2VzYqwa3sbeu03ZeoRV1syqu3mYgLvxudu8CyJX+kJ++v8QiBZERAREQEREBERAREQEREBERAREQEREBERAREQEREBERAREQK+p+Q/Scp/8A03TfXpv/AKxEDhREQ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7" name="AutoShape 8" descr="data:image/jpeg;base64,/9j/4AAQSkZJRgABAQAAAQABAAD/2wCEAAkGBxITEhUSEhMVERUWFhYWGBcUGBcZFRYXFxoXGBgXGBgYHSggGhslHhQXJDMhJikrLi4uGCAzODYsNygtLisBCgoKDg0OFxAQFy8fHyQsKywsLSwsLCwsLCwsLCwsLCwsLCwsLCwsLCwsLCwsLCwsLCwsLCwsLCwsLCwsLCwtLP/AABEIANEA8QMBIgACEQEDEQH/xAAbAAEAAwEBAQEAAAAAAAAAAAAAAgMEBQEGB//EAD0QAAICAQMCBAQCCAQFBQAAAAECABEDEiExBEEFIlFhEzJxgZGhFCNCUpKxwfAGM2LxFUNyguE0c6LC0f/EABkBAQEBAQEBAAAAAAAAAAAAAAABAgMEBf/EACARAQEBAQACAwEAAwAAAAAAAAABAhEDIRIxQXETUWH/2gAMAwEAAhEDEQA/AP1iIie184iIgIiICIiAkMmStgCT7V+JuTlHUA6lC2CbthVBRV3ffivv7yXv4s532p6hMjMLC6RvQJtjTCr2objat97lGAMhX9XoAsm2tq2HPcbgkdqHrNZQA+Q+baxdkjvdnmjz9O08yZBW6sCPsR/3A1+cxbqerOx1zMX3LypUrWVIvuQb/iA5H1mT474yFIBWwBZNi/8AUeR/IcyaZ7IVjbWQKNPXO2wB2G49paQ524HuAD+RN/8Ax9qmOc9X6b78vcnL/wATXqFIu6HqeP4uPzklzKTQN7E7cbVe/HcSGHpUUAKNNCvL5SfrpqWJjA4G55Pc/U95zvx/HWfP94lERMtkREBERAREQOZ4fkbG5x5F0vkbJkGjfH21Ad15BJIoljvZqdOZeuwA1k1tjONX8yhT5TpLAhgbHkXijtzJ9A7NjRnrUVUmuLIuBfERAREQERECcRE9r5xERAREQE8c0Cavbj19p7EDOqht2Ib2/ZH29frv9OJ7+jp+4v4CHrV5Suo8qTV++3Br29J4S4IJrTwQtkg7Ub7jnt3nDWNderG8chmxmgFABBBHavpX97yOQ2QxGlhsLoqfYHt7HY+3aXBxV3t69pQzmqaja7qPnUHna/N+XHeTFvLOL5JnsveVacwHIZfqDX4jb85JWB3G8q/SaHKHtqLAA/lsfb/aPMAzUCSLCqeSAe9d9hddhJrOZPVXG928sXRKuk8NObGMj5mOtLVcRKIuoAg2vnYj11V7CU9PlyhFGTp8wbSAaCNqYDfdWIG97tU4zUdWn4gvTYurq969a9JKcjxYLhx41yY2bNkyY8jZFAYIRkW0VrDDSpIFDgEnk351HieQ5lXCBkB0jTQ1E+YtywZdtFNpKiySeAbL0diJi6bpHwOmJsjZS2IuxajpyKVDFTVhWLkgEmtJAoCptiXoREShERATBiX4LhBfwnPl9MbnUSvsrdvQ2NgQJvmLxVtsYsAnNion/SdZH3CEfeBtiIgIiICIiBOIie184iIgJ4zV/e5+g7z1FZjSi96LfsrzzvuduB96nQ6fpgu/J7k8/QegnHyeaY/rrjxXX8YceDIT8oVexY7/AMIH9R9pk6xKzpjLFwcbMwqlB1KFPvfm2JNUOJ35zPF+iLsjYyFyqGon5WXa0fvRNURuDv6g+b/Nq329OfDmMzqoU3QUbm6Cit79BPApG6mx6MbB+/P84weCl8nxOpxYSAoCgMclENq1eZFqan8Cx/8ALbJg/wDbbyj6Y31IPsss8vL6auJr7jGcZO5RL9efv8ouT+F7m7u9rsUNtq4E5/8AxVMSkZ3plyMhJUg18QojsAKCkaTq43mrDlyZf8jHYoW2bXiFnsoKFmI77Adru63fJb+s58eYy9e2ZXUhgQSFVVA+LkYhqQduaa9gAGJ2udDB4OdNfFdMq6dwxbHwCfIaBU7j7bVNvh/hgRviO3xchFaqpVHdUXfSCRZ3JO1k0K0/8zetl29dzv8AbZfxnPflulx485+lHhPQnChUvrLOz7DSoLVYVbNAmzyd2M2xE4uhIfCXVr0jVWnVQ1Vd1fNWeJOIHI8dwaa6hQdS6UcAE68ZajYHddRYH2YdzM+DqlckCwRRIZWVqPBpwCVNHfjYzvzldV4cz5myLl0eREI0hvlLNYs7A6/y9pvOuIrgGSHgV7PnzOu+pbVVa72tFDAb8au0zdT0yYMqhB8PFkBFAfqxkBFADhNQJ22BI9edzUtRfE9nk0E5/Vn4rjGo2xvjd3NUpB1hAO7GhfoGvmpo8R6g48ZYCzaqAbos7BV492H/AI5kuk6f4a6bLGyzMeWZjZb8e3YADtAuiIgIiICIiBOJVrY8AD6mz+A2/OeUx5IH/Tz+J/8Az7z1XyZn68U8Wr+Lb3oAk+g5/wDA9ztNOLoid3ND90f1P9B+czeBGmzJuadXF7kBkAqzufMjH7zrzy+Tz6vqenox4ZPd9vFUAUBQHAHAnsRPO7kpcDWtfMLv2WjsfvX4exl0pzoQCy/NV12b2I9duef5Qi6IBiFIiIEXcAWf7+0qLamWgdibsEbUfUb71t7e0l1A2BAsgg9vvztwTIHqqXWUaqsULP0IHB/L1qEaInmobbjfj3+ki+VRsTvzQ3NfQbwqcSkdUuxB8p/a/Z9t+CD68fiIfOaOlGb04Av/ALiDUItdwNzKlOpgQpAFiztYPYDnn1riUfFo2QzEAbsCG37KoFE7dptgJDPhV1Kuqup5VgCp+oOxk4hXNPgPT9kZPQI+RFX3VVYBT7gTl+GZHOtWYZBjc4w+kKzFNm1KGO9jna+aAonteM9S2PC7oLYDa9wLIGqrF1d13qp82+N8IxYMOhdmOoiviOmklNtlLjUdW58p22udcdStniroMdPqOogKE+dnHmXQPUFbs7CrO1zN4T4YceTJlbnJp2LF2Gm+XNc3dAbb0a2GnoulonI4BytdnnSt+XGpr5QK+ps95rm0IiICIiAiIgIiIGYV+k4dI8516jxeJQbBPfzOhA+p4ufRT53qcvw8mLK3yIzaiLJGpSoNAbizv9b7TtdF12PKLxtqrkUQQaumU7g+xnLf2saIiRx5AwtSGHqDY/KYVKU9aSEaua+5vah7ntLp4QDsd4HmI+UbVsNhuB7XJSnptrU8jv63vddt79tvsLoCIkM7kKSBZAJgVWHb9qhqB5AJBA+jcGaAJHEgAAHAAH4TBiGPNkfWFfSdIR6JUCwW0G61G99rAH3I1YseJhqUIwN7qFIPY7iWpjVeABfoKmXp/LldNiGAybD5dlSj2302OLpvSbIACuNongYbixY59vrPYVmOQaiW2rYAg/dr4789hyd6mhWB3G49pDO9KSNvf0vaz7C5LGlCv7JO5MIlERCuF/iF9WTBiVwSH+I+Pm0XhmpgQA1VsQWr0kOs6RcoAbVQbUNLMpsAjlSDW5lPhp/zA5Jyh/1uo2dVCiOwUrRAGw+tzbO+ZyMuScfwMhc/FOIoB87uqNqNllZieNIBUbUb5nWnM8Qc5Senxsvy27XbJ5gAABw3JF+nB3nTlCIiAiIgIiICIiAmd8hxZBmWyppcoFm1vZ6F7rfbtfoK0RFnRj6rxM5cYClH1ZigxlWRvIWYfELaiBpQN8ouwNruep0uQg68+SidTJjrHjs7kLQ1qL3+e/5TR8FdWvSuqq1UNVel81JzMzIKfC+ryB/0dsi6lA+GMl6suM2b1FrZ100aB4s/MNPSXrGPlCXkBII3CAC6YtXBrYCzv7Ejk9b82GyVQZkLEdqDFNzwC+hT7MZ9HManKrCFyodRrKD8wVQrD0rU9aRuK9+5swA+Uk6smFRsAAuomvMTqBFWaFbbE2bFbomBhyZ8uNbZUYKPMwcgmuSFK0D3otXv3lyYyQS5NWfKdNVZrgcVW1zQRMv/AA7FwcasOwYagPZQdlH0geL4liJFOCCaDD5L/d1/Le3FyvxTMqlCfiBvNRxLqYCvNYo+Wwo45Ky7zAEabGpib3tWY8Aexvf0re9pdL0+Nd8aKl86VAJq9jtfrKMQXKD8T4bOR5fOyfE0nchVWkAsL3s1vwJZk6fLkdfiLiKBtVAsSPK61uKJsg3tVkVsCehPGIG52jozN0CUNAGJlvSUAFXyCO4N7j78gGQZc4vzpXzatJJ4+QIO1i71XyPcajlWr1Crq7HPp9ZT1OYlW0g1RtjsBtyPXm/TbmBQnWhtCvpR9W6agbtSVI41Kdt/UV2lp8Sx/wCs88Y8huuapd6rtNL4lI0lQRVUQCK9K9J6iAAAAADYAbAD2EDKetI3bE4BFrQ1E+zBdlP1NepE8AyZLsnEnYAAZGFDctZ0jcigL2uxNkSD5zr/AAPMcpbE6piZUUhSUy+XWbD0w1anuyN+D6ypcee0Az42YnScbYirgUbZgHNkEC6oc0eBPqImvlR8q/S5Ony6mGtcobUcGLKfOtUzIuuiQSLveu/bdhyhlDKbB42I/EHcH2M7k+f63E2HMxVHbE6lzoUtoyX5iAu9MCCQBzZHLTedd+xfEr6fOrorqbVgGBoiwdxsd5ZNoREQEREBERAREQEREDL4sjHDkCi20NpA5utqHfed3p+rxuutHVl9QdhXIPoR3B4nMmbN4fhdtb40Ztt2APHBIOxI3o8izXJmdZ6Ot4f4nizX8Ni1UTasuzWVYagLU0aI2M2T5t/DcZLNTAsQTT5FFgBQQFYBTSgWK4m/wPO3nwsdRx6SpN6jjfVp1E8kFGW++kE7zGs8V1YiJhSUviINoQtnzA8Hneh3uu4l0QKSzg8axR4ABB2q7bfk/hIqC92aAYbUP2SDz9QR/dzRKOnoM4ArcNVeo59NyDCLFwqDYUAjawBxxJxEKz4soW1PlFmtWwrbYE7cnb2AmiRyIGFH+/cehkMJIJUnVQBvbg3tt7qYRbEhkyhas1f4fc9p6jg7jeFSiIgJxP8AEds2PExIw5NQbSSpZwLVCwIIUgMdtyVA4sHtyvqenTIpTIqupq1YAqaIIsHbkA/aWXlRygIlHiPQY8D4nwomMMxxMiDSG1Uwfy7WoxsdxuCd/W+dpeoREShERAREQEREBERAREQEwnxJeny5C1F8q4VxAmviHU66Bz8rZNRNcP3qboqSzoivi+dTeTApXazhyF2F99DItgb3RJ9AZ7k8ay/MvTtoB31MPiFfVEW7PeiQa99p7Enwg6fSdUmVBkxsHRuGU2D/AH6S6fIdThzLnU4MzK2QlhiAGlmCqrPkv/lhUS9rs7G2E+ozlrrfTX7NaifQ3wK7j8R356zxVj5lHJ/sc3XA3EhgNljvuRW1WABx6iyd5LAFoFRQIH1rtf4yyZCIiFJXmxBvYjcHax32v6SyVNm30qNRHPYD6mBV09F2oltIA3JNNbA7duO3uJc+BSbrf17/AF+vvPcaHck2T+AAugPx5/2k4RSjsG0kg7E3we1e3rx6drkny0aCk7XtX9SP7IjLjJIIIFG9xfavUes8x4jq1E2arYEDY2NiTvufxgTx5AfYjkHYiSlS/O3/AEr/ADeYPFPEXV1w4gA7KXLuLRUBo0AQXa6FA7XZPANk6MX+IutxhlIe8uEn9VROvUotVof5uncVvTG6DWNMp6XDoBtixZmdidrLGzsO3YewEtnaTkQiIlCIiAiIgIiICIiAiIgIiICIiBkTqhj6kM6vp0LiVgLXVmyKDZsd1xjud+wG/wBG4NGjRrY+hnznVYnzFsCBfkDOzlhoDEhSoUWzWjHla0jefRY1IABJYgAWeT7mpy39rEenI0LXGkV+EslXS/KB6eX+Hb+kp8XcjBlIf4ZGNzrq9FKfNXeuftMDJ1/iT6ziwBCy6S7Puq3voAXcuQPYKGB34mrwjrGy4w7JoJLCgbBAJAZSQDRruAf5z5/q8OnpfhooxlwmPSvY5CqMAfXzGmPfcz6XHjTDjCoulEFBR2H3/rN6kguDDcXxz7SnKwDqByb/AIef9vvC9ODZZVJJ9LrYACz9JaiAcAD6CpgSiIhSUdZ1iYl1OSATQABZiT2VVBJOx4HYy+cDrcvxOooNqTCt7VQzNrVgT3IU1QqtRu72uZ2oz4v0k1k+MVdgwKuqEIrEEBAoFMtftar3vtVPhLZcrNlzElkZ8S8BdI0B6Uer4zufTtOrOf4LQRk7pkyK3uSxe/uHDfeduRG+IiUIiICIiAiIgIiICIiAiIgIiICIiBlzdO/xFzY30uo0UwBRkZlLA7ah8o3BG4HMvHVdUN9WHJ/p0PjB+janIP2P0HMnElkogfEs/mC4QrHhmcHGCRVihqaudJC3677UN0IbfKz5ibsOzaPp8MHQAOOO3c7zVETMgzdYjkoyhX0Nq0MxQMR8p1BTwd6qrr0nb6Lqly4w63RsEEbgglWUj1BBB+k5jXRqr7Xxfa5d4EwHS4yvJWzfJyMSXJr1csdpjaxtTysFsmxwdyK4PsNiN+4Hfm+QxY672TuT6mgOO3Ak5zUiIgZPFus+FiZxRbYKDwzsQqL92IE5XSdOU1Fm1s7l2IGlbNfKtnSNuLO9kkkmX/4qxasSKLVjlQK45xk2Cw3506l7jzbgi4nXE9JSc7qFOLIcq0UyHGuRbIIYtoGQdifMgPGyA3tU6MhmxKylWFgiiD3E2icTmfFzYSQwbNiAB+ISutRZBBUbvQo3Q2vkjfVg8RwudKZcbn0V1J332o7wNMREBERAREQEREBERAREQEREBERAREQEREBMA8Gw6QhVmVRSBnyMMe1WmpjoI7EbjtN8QKU8TfAV/SMiNiJ0/EYBGQ1sXN6SDRFgDdhtXHfBnFdQQQRYOxBmDqOnGFGyJkzJ8NWcfrHdRpG40OxVhQqvwo7zFx/pevqYmDwjxXHnUUylwBrVb2PBK2AWSwacCj2m+clU9X0qZF0ZFDKaNH1BsfmJwOjfQTgfVqQkKWDDWi1pYMRTGmUGid7M+lnD8bWs+FlJLkMukgEDGCC7g7FTZQc72u03i+0qcRE6oTnddR6jp1IFj4uQbE/KoX7H9Zd+1d50Zg8IXUpzN5myFjq7fD1H4YX0XTpNepJNmBviIgIiICIiAiIgIiICIiAiIgIiICIiAiIgIiICDEQMPi2X4YTMK1Y3Uj1YMQjIBYssGNL3YLOr1/jvT4tWvJuq6jQJrmgWA0hjRoEgntM2bErKVYBlYEEHgg8iQx9MiroVFCj9kAVt7faZueiebxjNVL05DEjzM+M41Fiy1NqsC9gDvW8wdJmbN1GTK6fCdFGHQG1WP8wPq9DqNbDg3Z2XozP1HQ43Op0VjVWeaFkD7En8ZZmQaIJrc7Cc3Dj6hP1a6GXU1ZHZ2YKSzKpU0SRYW9XAv2nvT+D4wS+ULnyEkl3F1uTpQNehRewuUe+NLqXHj/fy41I/fUW7qT2GlGv1qu86AnKyeGOukYXVUV9YR1JCfNshUg6fMfKeOxA2lzdTkxf5oDpsPiICKs7a0N0ONwT9BA3xEQEREBERAREQEREBERAREQEREBERAREQEREBERAREQEREBERASvqcIdSrDUCOLr3FHsbrftLIgYfBMrtgRn+bzA72RTMNJNC2FUTW5Bm6c3rqwuuYEIjNpy22lTq2VzYqwa3sbeu03ZeoRV1syqu3mYgLvxudu8CyJX+kJ++v8QiBZERAREQEREBERAREQEREBERAREQEREBERAREQEREBERAREQK+p+Q/Scp/8A03TfXpv/AKxEDhREQ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8" name="AutoShape 10" descr="data:image/jpeg;base64,/9j/4AAQSkZJRgABAQAAAQABAAD/2wCEAAkGBxITEhUSEhMVERUWFhYWGBcUGBcZFRYXFxoXGBgXGBgYHSggGhslHhQXJDMhJikrLi4uGCAzODYsNygtLisBCgoKDg0OFxAQFy8fHyQsKywsLSwsLCwsLCwsLCwsLCwsLCwsLCwsLCwsLCwsLCwsLCwsLCwsLCwsLCwsLCwtLP/AABEIANEA8QMBIgACEQEDEQH/xAAbAAEAAwEBAQEAAAAAAAAAAAAAAgMEBQEGB//EAD0QAAICAQMCBAQCCAQFBQAAAAECABEDEiExBEEFIlFhEzJxgZGhFCNCUpKxwfAGM2LxFUNyguE0c6LC0f/EABkBAQEBAQEBAAAAAAAAAAAAAAABAgMEBf/EACARAQEBAQACAwEAAwAAAAAAAAABAhEDIRIxQXETUWH/2gAMAwEAAhEDEQA/AP1iIie184iIgIiICIiAkMmStgCT7V+JuTlHUA6lC2CbthVBRV3ffivv7yXv4s532p6hMjMLC6RvQJtjTCr2objat97lGAMhX9XoAsm2tq2HPcbgkdqHrNZQA+Q+baxdkjvdnmjz9O08yZBW6sCPsR/3A1+cxbqerOx1zMX3LypUrWVIvuQb/iA5H1mT474yFIBWwBZNi/8AUeR/IcyaZ7IVjbWQKNPXO2wB2G49paQ524HuAD+RN/8Ax9qmOc9X6b78vcnL/wATXqFIu6HqeP4uPzklzKTQN7E7cbVe/HcSGHpUUAKNNCvL5SfrpqWJjA4G55Pc/U95zvx/HWfP94lERMtkREBERAREQOZ4fkbG5x5F0vkbJkGjfH21Ad15BJIoljvZqdOZeuwA1k1tjONX8yhT5TpLAhgbHkXijtzJ9A7NjRnrUVUmuLIuBfERAREQERECcRE9r5xERAREQE8c0Cavbj19p7EDOqht2Ib2/ZH29frv9OJ7+jp+4v4CHrV5Suo8qTV++3Br29J4S4IJrTwQtkg7Ub7jnt3nDWNderG8chmxmgFABBBHavpX97yOQ2QxGlhsLoqfYHt7HY+3aXBxV3t69pQzmqaja7qPnUHna/N+XHeTFvLOL5JnsveVacwHIZfqDX4jb85JWB3G8q/SaHKHtqLAA/lsfb/aPMAzUCSLCqeSAe9d9hddhJrOZPVXG928sXRKuk8NObGMj5mOtLVcRKIuoAg2vnYj11V7CU9PlyhFGTp8wbSAaCNqYDfdWIG97tU4zUdWn4gvTYurq969a9JKcjxYLhx41yY2bNkyY8jZFAYIRkW0VrDDSpIFDgEnk351HieQ5lXCBkB0jTQ1E+YtywZdtFNpKiySeAbL0diJi6bpHwOmJsjZS2IuxajpyKVDFTVhWLkgEmtJAoCptiXoREShERATBiX4LhBfwnPl9MbnUSvsrdvQ2NgQJvmLxVtsYsAnNion/SdZH3CEfeBtiIgIiICIiBOIie184iIgJ4zV/e5+g7z1FZjSi96LfsrzzvuduB96nQ6fpgu/J7k8/QegnHyeaY/rrjxXX8YceDIT8oVexY7/AMIH9R9pk6xKzpjLFwcbMwqlB1KFPvfm2JNUOJ35zPF+iLsjYyFyqGon5WXa0fvRNURuDv6g+b/Nq329OfDmMzqoU3QUbm6Cit79BPApG6mx6MbB+/P84weCl8nxOpxYSAoCgMclENq1eZFqan8Cx/8ALbJg/wDbbyj6Y31IPsss8vL6auJr7jGcZO5RL9efv8ouT+F7m7u9rsUNtq4E5/8AxVMSkZ3plyMhJUg18QojsAKCkaTq43mrDlyZf8jHYoW2bXiFnsoKFmI77Adru63fJb+s58eYy9e2ZXUhgQSFVVA+LkYhqQduaa9gAGJ2udDB4OdNfFdMq6dwxbHwCfIaBU7j7bVNvh/hgRviO3xchFaqpVHdUXfSCRZ3JO1k0K0/8zetl29dzv8AbZfxnPflulx485+lHhPQnChUvrLOz7DSoLVYVbNAmzyd2M2xE4uhIfCXVr0jVWnVQ1Vd1fNWeJOIHI8dwaa6hQdS6UcAE68ZajYHddRYH2YdzM+DqlckCwRRIZWVqPBpwCVNHfjYzvzldV4cz5myLl0eREI0hvlLNYs7A6/y9pvOuIrgGSHgV7PnzOu+pbVVa72tFDAb8au0zdT0yYMqhB8PFkBFAfqxkBFADhNQJ22BI9edzUtRfE9nk0E5/Vn4rjGo2xvjd3NUpB1hAO7GhfoGvmpo8R6g48ZYCzaqAbos7BV492H/AI5kuk6f4a6bLGyzMeWZjZb8e3YADtAuiIgIiICIiBOJVrY8AD6mz+A2/OeUx5IH/Tz+J/8Az7z1XyZn68U8Wr+Lb3oAk+g5/wDA9ztNOLoid3ND90f1P9B+czeBGmzJuadXF7kBkAqzufMjH7zrzy+Tz6vqenox4ZPd9vFUAUBQHAHAnsRPO7kpcDWtfMLv2WjsfvX4exl0pzoQCy/NV12b2I9duef5Qi6IBiFIiIEXcAWf7+0qLamWgdibsEbUfUb71t7e0l1A2BAsgg9vvztwTIHqqXWUaqsULP0IHB/L1qEaInmobbjfj3+ki+VRsTvzQ3NfQbwqcSkdUuxB8p/a/Z9t+CD68fiIfOaOlGb04Av/ALiDUItdwNzKlOpgQpAFiztYPYDnn1riUfFo2QzEAbsCG37KoFE7dptgJDPhV1Kuqup5VgCp+oOxk4hXNPgPT9kZPQI+RFX3VVYBT7gTl+GZHOtWYZBjc4w+kKzFNm1KGO9jna+aAonteM9S2PC7oLYDa9wLIGqrF1d13qp82+N8IxYMOhdmOoiviOmklNtlLjUdW58p22udcdStniroMdPqOogKE+dnHmXQPUFbs7CrO1zN4T4YceTJlbnJp2LF2Gm+XNc3dAbb0a2GnoulonI4BytdnnSt+XGpr5QK+ps95rm0IiICIiAiIgIiIGYV+k4dI8516jxeJQbBPfzOhA+p4ufRT53qcvw8mLK3yIzaiLJGpSoNAbizv9b7TtdF12PKLxtqrkUQQaumU7g+xnLf2saIiRx5AwtSGHqDY/KYVKU9aSEaua+5vah7ntLp4QDsd4HmI+UbVsNhuB7XJSnptrU8jv63vddt79tvsLoCIkM7kKSBZAJgVWHb9qhqB5AJBA+jcGaAJHEgAAHAAH4TBiGPNkfWFfSdIR6JUCwW0G61G99rAH3I1YseJhqUIwN7qFIPY7iWpjVeABfoKmXp/LldNiGAybD5dlSj2302OLpvSbIACuNongYbixY59vrPYVmOQaiW2rYAg/dr4789hyd6mhWB3G49pDO9KSNvf0vaz7C5LGlCv7JO5MIlERCuF/iF9WTBiVwSH+I+Pm0XhmpgQA1VsQWr0kOs6RcoAbVQbUNLMpsAjlSDW5lPhp/zA5Jyh/1uo2dVCiOwUrRAGw+tzbO+ZyMuScfwMhc/FOIoB87uqNqNllZieNIBUbUb5nWnM8Qc5Senxsvy27XbJ5gAABw3JF+nB3nTlCIiAiIgIiICIiAmd8hxZBmWyppcoFm1vZ6F7rfbtfoK0RFnRj6rxM5cYClH1ZigxlWRvIWYfELaiBpQN8ouwNruep0uQg68+SidTJjrHjs7kLQ1qL3+e/5TR8FdWvSuqq1UNVel81JzMzIKfC+ryB/0dsi6lA+GMl6suM2b1FrZ100aB4s/MNPSXrGPlCXkBII3CAC6YtXBrYCzv7Ejk9b82GyVQZkLEdqDFNzwC+hT7MZ9HManKrCFyodRrKD8wVQrD0rU9aRuK9+5swA+Uk6smFRsAAuomvMTqBFWaFbbE2bFbomBhyZ8uNbZUYKPMwcgmuSFK0D3otXv3lyYyQS5NWfKdNVZrgcVW1zQRMv/AA7FwcasOwYagPZQdlH0geL4liJFOCCaDD5L/d1/Le3FyvxTMqlCfiBvNRxLqYCvNYo+Wwo45Ky7zAEabGpib3tWY8Aexvf0re9pdL0+Nd8aKl86VAJq9jtfrKMQXKD8T4bOR5fOyfE0nchVWkAsL3s1vwJZk6fLkdfiLiKBtVAsSPK61uKJsg3tVkVsCehPGIG52jozN0CUNAGJlvSUAFXyCO4N7j78gGQZc4vzpXzatJJ4+QIO1i71XyPcajlWr1Crq7HPp9ZT1OYlW0g1RtjsBtyPXm/TbmBQnWhtCvpR9W6agbtSVI41Kdt/UV2lp8Sx/wCs88Y8huuapd6rtNL4lI0lQRVUQCK9K9J6iAAAAADYAbAD2EDKetI3bE4BFrQ1E+zBdlP1NepE8AyZLsnEnYAAZGFDctZ0jcigL2uxNkSD5zr/AAPMcpbE6piZUUhSUy+XWbD0w1anuyN+D6ypcee0Az42YnScbYirgUbZgHNkEC6oc0eBPqImvlR8q/S5Ony6mGtcobUcGLKfOtUzIuuiQSLveu/bdhyhlDKbB42I/EHcH2M7k+f63E2HMxVHbE6lzoUtoyX5iAu9MCCQBzZHLTedd+xfEr6fOrorqbVgGBoiwdxsd5ZNoREQEREBERAREQEREDL4sjHDkCi20NpA5utqHfed3p+rxuutHVl9QdhXIPoR3B4nMmbN4fhdtb40Ztt2APHBIOxI3o8izXJmdZ6Ot4f4nizX8Ni1UTasuzWVYagLU0aI2M2T5t/DcZLNTAsQTT5FFgBQQFYBTSgWK4m/wPO3nwsdRx6SpN6jjfVp1E8kFGW++kE7zGs8V1YiJhSUviINoQtnzA8Hneh3uu4l0QKSzg8axR4ABB2q7bfk/hIqC92aAYbUP2SDz9QR/dzRKOnoM4ArcNVeo59NyDCLFwqDYUAjawBxxJxEKz4soW1PlFmtWwrbYE7cnb2AmiRyIGFH+/cehkMJIJUnVQBvbg3tt7qYRbEhkyhas1f4fc9p6jg7jeFSiIgJxP8AEds2PExIw5NQbSSpZwLVCwIIUgMdtyVA4sHtyvqenTIpTIqupq1YAqaIIsHbkA/aWXlRygIlHiPQY8D4nwomMMxxMiDSG1Uwfy7WoxsdxuCd/W+dpeoREShERAREQEREBERAREQEwnxJeny5C1F8q4VxAmviHU66Bz8rZNRNcP3qboqSzoivi+dTeTApXazhyF2F99DItgb3RJ9AZ7k8ay/MvTtoB31MPiFfVEW7PeiQa99p7Enwg6fSdUmVBkxsHRuGU2D/AH6S6fIdThzLnU4MzK2QlhiAGlmCqrPkv/lhUS9rs7G2E+ozlrrfTX7NaifQ3wK7j8R356zxVj5lHJ/sc3XA3EhgNljvuRW1WABx6iyd5LAFoFRQIH1rtf4yyZCIiFJXmxBvYjcHax32v6SyVNm30qNRHPYD6mBV09F2oltIA3JNNbA7duO3uJc+BSbrf17/AF+vvPcaHck2T+AAugPx5/2k4RSjsG0kg7E3we1e3rx6drkny0aCk7XtX9SP7IjLjJIIIFG9xfavUes8x4jq1E2arYEDY2NiTvufxgTx5AfYjkHYiSlS/O3/AEr/ADeYPFPEXV1w4gA7KXLuLRUBo0AQXa6FA7XZPANk6MX+IutxhlIe8uEn9VROvUotVof5uncVvTG6DWNMp6XDoBtixZmdidrLGzsO3YewEtnaTkQiIlCIiAiIgIiICIiAiIgIiICIiBkTqhj6kM6vp0LiVgLXVmyKDZsd1xjud+wG/wBG4NGjRrY+hnznVYnzFsCBfkDOzlhoDEhSoUWzWjHla0jefRY1IABJYgAWeT7mpy39rEenI0LXGkV+EslXS/KB6eX+Hb+kp8XcjBlIf4ZGNzrq9FKfNXeuftMDJ1/iT6ziwBCy6S7Puq3voAXcuQPYKGB34mrwjrGy4w7JoJLCgbBAJAZSQDRruAf5z5/q8OnpfhooxlwmPSvY5CqMAfXzGmPfcz6XHjTDjCoulEFBR2H3/rN6kguDDcXxz7SnKwDqByb/AIef9vvC9ODZZVJJ9LrYACz9JaiAcAD6CpgSiIhSUdZ1iYl1OSATQABZiT2VVBJOx4HYy+cDrcvxOooNqTCt7VQzNrVgT3IU1QqtRu72uZ2oz4v0k1k+MVdgwKuqEIrEEBAoFMtftar3vtVPhLZcrNlzElkZ8S8BdI0B6Uer4zufTtOrOf4LQRk7pkyK3uSxe/uHDfeduRG+IiUIiICIiAiIgIiICIiAiIgIiICIiBlzdO/xFzY30uo0UwBRkZlLA7ah8o3BG4HMvHVdUN9WHJ/p0PjB+janIP2P0HMnElkogfEs/mC4QrHhmcHGCRVihqaudJC3677UN0IbfKz5ibsOzaPp8MHQAOOO3c7zVETMgzdYjkoyhX0Nq0MxQMR8p1BTwd6qrr0nb6Lqly4w63RsEEbgglWUj1BBB+k5jXRqr7Xxfa5d4EwHS4yvJWzfJyMSXJr1csdpjaxtTysFsmxwdyK4PsNiN+4Hfm+QxY672TuT6mgOO3Ak5zUiIgZPFus+FiZxRbYKDwzsQqL92IE5XSdOU1Fm1s7l2IGlbNfKtnSNuLO9kkkmX/4qxasSKLVjlQK45xk2Cw3506l7jzbgi4nXE9JSc7qFOLIcq0UyHGuRbIIYtoGQdifMgPGyA3tU6MhmxKylWFgiiD3E2icTmfFzYSQwbNiAB+ISutRZBBUbvQo3Q2vkjfVg8RwudKZcbn0V1J332o7wNMREBERAREQEREBERAREQEREBERAREQEREBMA8Gw6QhVmVRSBnyMMe1WmpjoI7EbjtN8QKU8TfAV/SMiNiJ0/EYBGQ1sXN6SDRFgDdhtXHfBnFdQQQRYOxBmDqOnGFGyJkzJ8NWcfrHdRpG40OxVhQqvwo7zFx/pevqYmDwjxXHnUUylwBrVb2PBK2AWSwacCj2m+clU9X0qZF0ZFDKaNH1BsfmJwOjfQTgfVqQkKWDDWi1pYMRTGmUGid7M+lnD8bWs+FlJLkMukgEDGCC7g7FTZQc72u03i+0qcRE6oTnddR6jp1IFj4uQbE/KoX7H9Zd+1d50Zg8IXUpzN5myFjq7fD1H4YX0XTpNepJNmBviIgIiICIiAiIgIiICIiAiIgIiICIiAiIgIiICDEQMPi2X4YTMK1Y3Uj1YMQjIBYssGNL3YLOr1/jvT4tWvJuq6jQJrmgWA0hjRoEgntM2bErKVYBlYEEHgg8iQx9MiroVFCj9kAVt7faZueiebxjNVL05DEjzM+M41Fiy1NqsC9gDvW8wdJmbN1GTK6fCdFGHQG1WP8wPq9DqNbDg3Z2XozP1HQ43Op0VjVWeaFkD7En8ZZmQaIJrc7Cc3Dj6hP1a6GXU1ZHZ2YKSzKpU0SRYW9XAv2nvT+D4wS+ULnyEkl3F1uTpQNehRewuUe+NLqXHj/fy41I/fUW7qT2GlGv1qu86AnKyeGOukYXVUV9YR1JCfNshUg6fMfKeOxA2lzdTkxf5oDpsPiICKs7a0N0ONwT9BA3xEQEREBERAREQEREBERAREQEREBERAREQEREBERAREQEREBERASvqcIdSrDUCOLr3FHsbrftLIgYfBMrtgRn+bzA72RTMNJNC2FUTW5Bm6c3rqwuuYEIjNpy22lTq2VzYqwa3sbeu03ZeoRV1syqu3mYgLvxudu8CyJX+kJ++v8QiBZERAREQEREBERAREQEREBERAREQEREBERAREQEREBERAREQK+p+Q/Scp/8A03TfXpv/AKxEDhREQ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9" name="AutoShape 12" descr="data:image/jpeg;base64,/9j/4AAQSkZJRgABAQAAAQABAAD/2wCEAAkGBxITEhUSEhMVERUWFhYWGBcUGBcZFRYXFxoXGBgXGBgYHSggGhslHhQXJDMhJikrLi4uGCAzODYsNygtLisBCgoKDg0OFxAQFy8fHyQsKywsLSwsLCwsLCwsLCwsLCwsLCwsLCwsLCwsLCwsLCwsLCwsLCwsLCwsLCwsLCwtLP/AABEIANEA8QMBIgACEQEDEQH/xAAbAAEAAwEBAQEAAAAAAAAAAAAAAgMEBQEGB//EAD0QAAICAQMCBAQCCAQFBQAAAAECABEDEiExBEEFIlFhEzJxgZGhFCNCUpKxwfAGM2LxFUNyguE0c6LC0f/EABkBAQEBAQEBAAAAAAAAAAAAAAABAgMEBf/EACARAQEBAQACAwEAAwAAAAAAAAABAhEDIRIxQXETUWH/2gAMAwEAAhEDEQA/AP1iIie184iIgIiICIiAkMmStgCT7V+JuTlHUA6lC2CbthVBRV3ffivv7yXv4s532p6hMjMLC6RvQJtjTCr2objat97lGAMhX9XoAsm2tq2HPcbgkdqHrNZQA+Q+baxdkjvdnmjz9O08yZBW6sCPsR/3A1+cxbqerOx1zMX3LypUrWVIvuQb/iA5H1mT474yFIBWwBZNi/8AUeR/IcyaZ7IVjbWQKNPXO2wB2G49paQ524HuAD+RN/8Ax9qmOc9X6b78vcnL/wATXqFIu6HqeP4uPzklzKTQN7E7cbVe/HcSGHpUUAKNNCvL5SfrpqWJjA4G55Pc/U95zvx/HWfP94lERMtkREBERAREQOZ4fkbG5x5F0vkbJkGjfH21Ad15BJIoljvZqdOZeuwA1k1tjONX8yhT5TpLAhgbHkXijtzJ9A7NjRnrUVUmuLIuBfERAREQERECcRE9r5xERAREQE8c0Cavbj19p7EDOqht2Ib2/ZH29frv9OJ7+jp+4v4CHrV5Suo8qTV++3Br29J4S4IJrTwQtkg7Ub7jnt3nDWNderG8chmxmgFABBBHavpX97yOQ2QxGlhsLoqfYHt7HY+3aXBxV3t69pQzmqaja7qPnUHna/N+XHeTFvLOL5JnsveVacwHIZfqDX4jb85JWB3G8q/SaHKHtqLAA/lsfb/aPMAzUCSLCqeSAe9d9hddhJrOZPVXG928sXRKuk8NObGMj5mOtLVcRKIuoAg2vnYj11V7CU9PlyhFGTp8wbSAaCNqYDfdWIG97tU4zUdWn4gvTYurq969a9JKcjxYLhx41yY2bNkyY8jZFAYIRkW0VrDDSpIFDgEnk351HieQ5lXCBkB0jTQ1E+YtywZdtFNpKiySeAbL0diJi6bpHwOmJsjZS2IuxajpyKVDFTVhWLkgEmtJAoCptiXoREShERATBiX4LhBfwnPl9MbnUSvsrdvQ2NgQJvmLxVtsYsAnNion/SdZH3CEfeBtiIgIiICIiBOIie184iIgJ4zV/e5+g7z1FZjSi96LfsrzzvuduB96nQ6fpgu/J7k8/QegnHyeaY/rrjxXX8YceDIT8oVexY7/AMIH9R9pk6xKzpjLFwcbMwqlB1KFPvfm2JNUOJ35zPF+iLsjYyFyqGon5WXa0fvRNURuDv6g+b/Nq329OfDmMzqoU3QUbm6Cit79BPApG6mx6MbB+/P84weCl8nxOpxYSAoCgMclENq1eZFqan8Cx/8ALbJg/wDbbyj6Y31IPsss8vL6auJr7jGcZO5RL9efv8ouT+F7m7u9rsUNtq4E5/8AxVMSkZ3plyMhJUg18QojsAKCkaTq43mrDlyZf8jHYoW2bXiFnsoKFmI77Adru63fJb+s58eYy9e2ZXUhgQSFVVA+LkYhqQduaa9gAGJ2udDB4OdNfFdMq6dwxbHwCfIaBU7j7bVNvh/hgRviO3xchFaqpVHdUXfSCRZ3JO1k0K0/8zetl29dzv8AbZfxnPflulx485+lHhPQnChUvrLOz7DSoLVYVbNAmzyd2M2xE4uhIfCXVr0jVWnVQ1Vd1fNWeJOIHI8dwaa6hQdS6UcAE68ZajYHddRYH2YdzM+DqlckCwRRIZWVqPBpwCVNHfjYzvzldV4cz5myLl0eREI0hvlLNYs7A6/y9pvOuIrgGSHgV7PnzOu+pbVVa72tFDAb8au0zdT0yYMqhB8PFkBFAfqxkBFADhNQJ22BI9edzUtRfE9nk0E5/Vn4rjGo2xvjd3NUpB1hAO7GhfoGvmpo8R6g48ZYCzaqAbos7BV492H/AI5kuk6f4a6bLGyzMeWZjZb8e3YADtAuiIgIiICIiBOJVrY8AD6mz+A2/OeUx5IH/Tz+J/8Az7z1XyZn68U8Wr+Lb3oAk+g5/wDA9ztNOLoid3ND90f1P9B+czeBGmzJuadXF7kBkAqzufMjH7zrzy+Tz6vqenox4ZPd9vFUAUBQHAHAnsRPO7kpcDWtfMLv2WjsfvX4exl0pzoQCy/NV12b2I9duef5Qi6IBiFIiIEXcAWf7+0qLamWgdibsEbUfUb71t7e0l1A2BAsgg9vvztwTIHqqXWUaqsULP0IHB/L1qEaInmobbjfj3+ki+VRsTvzQ3NfQbwqcSkdUuxB8p/a/Z9t+CD68fiIfOaOlGb04Av/ALiDUItdwNzKlOpgQpAFiztYPYDnn1riUfFo2QzEAbsCG37KoFE7dptgJDPhV1Kuqup5VgCp+oOxk4hXNPgPT9kZPQI+RFX3VVYBT7gTl+GZHOtWYZBjc4w+kKzFNm1KGO9jna+aAonteM9S2PC7oLYDa9wLIGqrF1d13qp82+N8IxYMOhdmOoiviOmklNtlLjUdW58p22udcdStniroMdPqOogKE+dnHmXQPUFbs7CrO1zN4T4YceTJlbnJp2LF2Gm+XNc3dAbb0a2GnoulonI4BytdnnSt+XGpr5QK+ps95rm0IiICIiAiIgIiIGYV+k4dI8516jxeJQbBPfzOhA+p4ufRT53qcvw8mLK3yIzaiLJGpSoNAbizv9b7TtdF12PKLxtqrkUQQaumU7g+xnLf2saIiRx5AwtSGHqDY/KYVKU9aSEaua+5vah7ntLp4QDsd4HmI+UbVsNhuB7XJSnptrU8jv63vddt79tvsLoCIkM7kKSBZAJgVWHb9qhqB5AJBA+jcGaAJHEgAAHAAH4TBiGPNkfWFfSdIR6JUCwW0G61G99rAH3I1YseJhqUIwN7qFIPY7iWpjVeABfoKmXp/LldNiGAybD5dlSj2302OLpvSbIACuNongYbixY59vrPYVmOQaiW2rYAg/dr4789hyd6mhWB3G49pDO9KSNvf0vaz7C5LGlCv7JO5MIlERCuF/iF9WTBiVwSH+I+Pm0XhmpgQA1VsQWr0kOs6RcoAbVQbUNLMpsAjlSDW5lPhp/zA5Jyh/1uo2dVCiOwUrRAGw+tzbO+ZyMuScfwMhc/FOIoB87uqNqNllZieNIBUbUb5nWnM8Qc5Senxsvy27XbJ5gAABw3JF+nB3nTlCIiAiIgIiICIiAmd8hxZBmWyppcoFm1vZ6F7rfbtfoK0RFnRj6rxM5cYClH1ZigxlWRvIWYfELaiBpQN8ouwNruep0uQg68+SidTJjrHjs7kLQ1qL3+e/5TR8FdWvSuqq1UNVel81JzMzIKfC+ryB/0dsi6lA+GMl6suM2b1FrZ100aB4s/MNPSXrGPlCXkBII3CAC6YtXBrYCzv7Ejk9b82GyVQZkLEdqDFNzwC+hT7MZ9HManKrCFyodRrKD8wVQrD0rU9aRuK9+5swA+Uk6smFRsAAuomvMTqBFWaFbbE2bFbomBhyZ8uNbZUYKPMwcgmuSFK0D3otXv3lyYyQS5NWfKdNVZrgcVW1zQRMv/AA7FwcasOwYagPZQdlH0geL4liJFOCCaDD5L/d1/Le3FyvxTMqlCfiBvNRxLqYCvNYo+Wwo45Ky7zAEabGpib3tWY8Aexvf0re9pdL0+Nd8aKl86VAJq9jtfrKMQXKD8T4bOR5fOyfE0nchVWkAsL3s1vwJZk6fLkdfiLiKBtVAsSPK61uKJsg3tVkVsCehPGIG52jozN0CUNAGJlvSUAFXyCO4N7j78gGQZc4vzpXzatJJ4+QIO1i71XyPcajlWr1Crq7HPp9ZT1OYlW0g1RtjsBtyPXm/TbmBQnWhtCvpR9W6agbtSVI41Kdt/UV2lp8Sx/wCs88Y8huuapd6rtNL4lI0lQRVUQCK9K9J6iAAAAADYAbAD2EDKetI3bE4BFrQ1E+zBdlP1NepE8AyZLsnEnYAAZGFDctZ0jcigL2uxNkSD5zr/AAPMcpbE6piZUUhSUy+XWbD0w1anuyN+D6ypcee0Az42YnScbYirgUbZgHNkEC6oc0eBPqImvlR8q/S5Ony6mGtcobUcGLKfOtUzIuuiQSLveu/bdhyhlDKbB42I/EHcH2M7k+f63E2HMxVHbE6lzoUtoyX5iAu9MCCQBzZHLTedd+xfEr6fOrorqbVgGBoiwdxsd5ZNoREQEREBERAREQEREDL4sjHDkCi20NpA5utqHfed3p+rxuutHVl9QdhXIPoR3B4nMmbN4fhdtb40Ztt2APHBIOxI3o8izXJmdZ6Ot4f4nizX8Ni1UTasuzWVYagLU0aI2M2T5t/DcZLNTAsQTT5FFgBQQFYBTSgWK4m/wPO3nwsdRx6SpN6jjfVp1E8kFGW++kE7zGs8V1YiJhSUviINoQtnzA8Hneh3uu4l0QKSzg8axR4ABB2q7bfk/hIqC92aAYbUP2SDz9QR/dzRKOnoM4ArcNVeo59NyDCLFwqDYUAjawBxxJxEKz4soW1PlFmtWwrbYE7cnb2AmiRyIGFH+/cehkMJIJUnVQBvbg3tt7qYRbEhkyhas1f4fc9p6jg7jeFSiIgJxP8AEds2PExIw5NQbSSpZwLVCwIIUgMdtyVA4sHtyvqenTIpTIqupq1YAqaIIsHbkA/aWXlRygIlHiPQY8D4nwomMMxxMiDSG1Uwfy7WoxsdxuCd/W+dpeoREShERAREQEREBERAREQEwnxJeny5C1F8q4VxAmviHU66Bz8rZNRNcP3qboqSzoivi+dTeTApXazhyF2F99DItgb3RJ9AZ7k8ay/MvTtoB31MPiFfVEW7PeiQa99p7Enwg6fSdUmVBkxsHRuGU2D/AH6S6fIdThzLnU4MzK2QlhiAGlmCqrPkv/lhUS9rs7G2E+ozlrrfTX7NaifQ3wK7j8R356zxVj5lHJ/sc3XA3EhgNljvuRW1WABx6iyd5LAFoFRQIH1rtf4yyZCIiFJXmxBvYjcHax32v6SyVNm30qNRHPYD6mBV09F2oltIA3JNNbA7duO3uJc+BSbrf17/AF+vvPcaHck2T+AAugPx5/2k4RSjsG0kg7E3we1e3rx6drkny0aCk7XtX9SP7IjLjJIIIFG9xfavUes8x4jq1E2arYEDY2NiTvufxgTx5AfYjkHYiSlS/O3/AEr/ADeYPFPEXV1w4gA7KXLuLRUBo0AQXa6FA7XZPANk6MX+IutxhlIe8uEn9VROvUotVof5uncVvTG6DWNMp6XDoBtixZmdidrLGzsO3YewEtnaTkQiIlCIiAiIgIiICIiAiIgIiICIiBkTqhj6kM6vp0LiVgLXVmyKDZsd1xjud+wG/wBG4NGjRrY+hnznVYnzFsCBfkDOzlhoDEhSoUWzWjHla0jefRY1IABJYgAWeT7mpy39rEenI0LXGkV+EslXS/KB6eX+Hb+kp8XcjBlIf4ZGNzrq9FKfNXeuftMDJ1/iT6ziwBCy6S7Puq3voAXcuQPYKGB34mrwjrGy4w7JoJLCgbBAJAZSQDRruAf5z5/q8OnpfhooxlwmPSvY5CqMAfXzGmPfcz6XHjTDjCoulEFBR2H3/rN6kguDDcXxz7SnKwDqByb/AIef9vvC9ODZZVJJ9LrYACz9JaiAcAD6CpgSiIhSUdZ1iYl1OSATQABZiT2VVBJOx4HYy+cDrcvxOooNqTCt7VQzNrVgT3IU1QqtRu72uZ2oz4v0k1k+MVdgwKuqEIrEEBAoFMtftar3vtVPhLZcrNlzElkZ8S8BdI0B6Uer4zufTtOrOf4LQRk7pkyK3uSxe/uHDfeduRG+IiUIiICIiAiIgIiICIiAiIgIiICIiBlzdO/xFzY30uo0UwBRkZlLA7ah8o3BG4HMvHVdUN9WHJ/p0PjB+janIP2P0HMnElkogfEs/mC4QrHhmcHGCRVihqaudJC3677UN0IbfKz5ibsOzaPp8MHQAOOO3c7zVETMgzdYjkoyhX0Nq0MxQMR8p1BTwd6qrr0nb6Lqly4w63RsEEbgglWUj1BBB+k5jXRqr7Xxfa5d4EwHS4yvJWzfJyMSXJr1csdpjaxtTysFsmxwdyK4PsNiN+4Hfm+QxY672TuT6mgOO3Ak5zUiIgZPFus+FiZxRbYKDwzsQqL92IE5XSdOU1Fm1s7l2IGlbNfKtnSNuLO9kkkmX/4qxasSKLVjlQK45xk2Cw3506l7jzbgi4nXE9JSc7qFOLIcq0UyHGuRbIIYtoGQdifMgPGyA3tU6MhmxKylWFgiiD3E2icTmfFzYSQwbNiAB+ISutRZBBUbvQo3Q2vkjfVg8RwudKZcbn0V1J332o7wNMREBERAREQEREBERAREQEREBERAREQEREBMA8Gw6QhVmVRSBnyMMe1WmpjoI7EbjtN8QKU8TfAV/SMiNiJ0/EYBGQ1sXN6SDRFgDdhtXHfBnFdQQQRYOxBmDqOnGFGyJkzJ8NWcfrHdRpG40OxVhQqvwo7zFx/pevqYmDwjxXHnUUylwBrVb2PBK2AWSwacCj2m+clU9X0qZF0ZFDKaNH1BsfmJwOjfQTgfVqQkKWDDWi1pYMRTGmUGid7M+lnD8bWs+FlJLkMukgEDGCC7g7FTZQc72u03i+0qcRE6oTnddR6jp1IFj4uQbE/KoX7H9Zd+1d50Zg8IXUpzN5myFjq7fD1H4YX0XTpNepJNmBviIgIiICIiAiIgIiICIiAiIgIiICIiAiIgIiICDEQMPi2X4YTMK1Y3Uj1YMQjIBYssGNL3YLOr1/jvT4tWvJuq6jQJrmgWA0hjRoEgntM2bErKVYBlYEEHgg8iQx9MiroVFCj9kAVt7faZueiebxjNVL05DEjzM+M41Fiy1NqsC9gDvW8wdJmbN1GTK6fCdFGHQG1WP8wPq9DqNbDg3Z2XozP1HQ43Op0VjVWeaFkD7En8ZZmQaIJrc7Cc3Dj6hP1a6GXU1ZHZ2YKSzKpU0SRYW9XAv2nvT+D4wS+ULnyEkl3F1uTpQNehRewuUe+NLqXHj/fy41I/fUW7qT2GlGv1qu86AnKyeGOukYXVUV9YR1JCfNshUg6fMfKeOxA2lzdTkxf5oDpsPiICKs7a0N0ONwT9BA3xEQEREBERAREQEREBERAREQEREBERAREQEREBERAREQEREBERASvqcIdSrDUCOLr3FHsbrftLIgYfBMrtgRn+bzA72RTMNJNC2FUTW5Bm6c3rqwuuYEIjNpy22lTq2VzYqwa3sbeu03ZeoRV1syqu3mYgLvxudu8CyJX+kJ++v8QiBZERAREQEREBERAREQEREBERAREQEREBERAREQEREBERAREQK+p+Q/Scp/8A03TfXpv/AKxEDhREQP/Z"/>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2061" name="Picture 13"/>
          <p:cNvPicPr>
            <a:picLocks noChangeAspect="1" noChangeArrowheads="1"/>
          </p:cNvPicPr>
          <p:nvPr/>
        </p:nvPicPr>
        <p:blipFill rotWithShape="1">
          <a:blip r:embed="rId3">
            <a:extLst>
              <a:ext uri="{28A0092B-C50C-407E-A947-70E740481C1C}">
                <a14:useLocalDpi xmlns:a14="http://schemas.microsoft.com/office/drawing/2010/main" val="0"/>
              </a:ext>
            </a:extLst>
          </a:blip>
          <a:srcRect l="5179" r="8782" b="10293"/>
          <a:stretch/>
        </p:blipFill>
        <p:spPr bwMode="auto">
          <a:xfrm>
            <a:off x="1979712" y="1556792"/>
            <a:ext cx="5018314" cy="4537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PIJL-OMLAAG 10"/>
          <p:cNvSpPr/>
          <p:nvPr/>
        </p:nvSpPr>
        <p:spPr>
          <a:xfrm rot="19229170">
            <a:off x="3654126" y="2478174"/>
            <a:ext cx="576064" cy="93331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BE"/>
          </a:p>
        </p:txBody>
      </p:sp>
      <p:sp>
        <p:nvSpPr>
          <p:cNvPr id="12" name="PIJL-OMLAAG 11"/>
          <p:cNvSpPr/>
          <p:nvPr/>
        </p:nvSpPr>
        <p:spPr>
          <a:xfrm rot="2071266">
            <a:off x="5134236" y="1709860"/>
            <a:ext cx="576064" cy="933315"/>
          </a:xfrm>
          <a:prstGeom prst="downArrow">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526974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HOW?</a:t>
            </a:r>
            <a:endParaRPr lang="nl-BE" dirty="0"/>
          </a:p>
        </p:txBody>
      </p:sp>
      <p:sp>
        <p:nvSpPr>
          <p:cNvPr id="3" name="Tijdelijke aanduiding voor inhoud 2"/>
          <p:cNvSpPr>
            <a:spLocks noGrp="1"/>
          </p:cNvSpPr>
          <p:nvPr>
            <p:ph sz="quarter" idx="1"/>
          </p:nvPr>
        </p:nvSpPr>
        <p:spPr/>
        <p:txBody>
          <a:bodyPr/>
          <a:lstStyle/>
          <a:p>
            <a:r>
              <a:rPr lang="nl-BE" dirty="0" err="1" smtClean="0"/>
              <a:t>Concretize</a:t>
            </a:r>
            <a:endParaRPr lang="nl-BE" dirty="0" smtClean="0"/>
          </a:p>
          <a:p>
            <a:r>
              <a:rPr lang="nl-BE" dirty="0" err="1" smtClean="0"/>
              <a:t>Positive</a:t>
            </a:r>
            <a:r>
              <a:rPr lang="nl-BE" dirty="0" smtClean="0"/>
              <a:t> </a:t>
            </a:r>
            <a:r>
              <a:rPr lang="nl-BE" dirty="0" err="1" smtClean="0"/>
              <a:t>formulation</a:t>
            </a:r>
            <a:endParaRPr lang="nl-BE" dirty="0" smtClean="0"/>
          </a:p>
          <a:p>
            <a:r>
              <a:rPr lang="nl-BE" dirty="0" err="1" smtClean="0"/>
              <a:t>Less</a:t>
            </a:r>
            <a:r>
              <a:rPr lang="nl-BE" dirty="0" smtClean="0"/>
              <a:t> is more</a:t>
            </a:r>
            <a:endParaRPr lang="nl-BE" dirty="0"/>
          </a:p>
        </p:txBody>
      </p:sp>
    </p:spTree>
    <p:extLst>
      <p:ext uri="{BB962C8B-B14F-4D97-AF65-F5344CB8AC3E}">
        <p14:creationId xmlns:p14="http://schemas.microsoft.com/office/powerpoint/2010/main" val="6869554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To cope with reward and punishment</a:t>
            </a:r>
            <a:endParaRPr lang="en-US" dirty="0"/>
          </a:p>
        </p:txBody>
      </p:sp>
      <p:sp>
        <p:nvSpPr>
          <p:cNvPr id="3" name="Tijdelijke aanduiding voor inhoud 2"/>
          <p:cNvSpPr>
            <a:spLocks noGrp="1"/>
          </p:cNvSpPr>
          <p:nvPr>
            <p:ph sz="quarter" idx="1"/>
          </p:nvPr>
        </p:nvSpPr>
        <p:spPr/>
        <p:txBody>
          <a:bodyPr/>
          <a:lstStyle/>
          <a:p>
            <a:r>
              <a:rPr lang="nl-BE" dirty="0" err="1"/>
              <a:t>Giving</a:t>
            </a:r>
            <a:r>
              <a:rPr lang="nl-BE" dirty="0"/>
              <a:t> </a:t>
            </a:r>
            <a:r>
              <a:rPr lang="nl-BE" dirty="0" err="1"/>
              <a:t>young</a:t>
            </a:r>
            <a:r>
              <a:rPr lang="nl-BE" dirty="0"/>
              <a:t> </a:t>
            </a:r>
            <a:r>
              <a:rPr lang="nl-BE" dirty="0" err="1"/>
              <a:t>people</a:t>
            </a:r>
            <a:r>
              <a:rPr lang="nl-BE" dirty="0"/>
              <a:t> </a:t>
            </a:r>
            <a:r>
              <a:rPr lang="nl-BE" dirty="0" err="1"/>
              <a:t>responsibilities</a:t>
            </a:r>
            <a:endParaRPr lang="nl-BE" dirty="0"/>
          </a:p>
          <a:p>
            <a:r>
              <a:rPr lang="nl-BE" dirty="0" err="1"/>
              <a:t>If</a:t>
            </a:r>
            <a:r>
              <a:rPr lang="nl-BE" dirty="0"/>
              <a:t> </a:t>
            </a:r>
            <a:r>
              <a:rPr lang="nl-BE" dirty="0" err="1"/>
              <a:t>they</a:t>
            </a:r>
            <a:r>
              <a:rPr lang="nl-BE" dirty="0"/>
              <a:t> </a:t>
            </a:r>
            <a:r>
              <a:rPr lang="nl-BE" dirty="0" err="1"/>
              <a:t>don’t</a:t>
            </a:r>
            <a:r>
              <a:rPr lang="nl-BE" dirty="0"/>
              <a:t>: </a:t>
            </a:r>
            <a:r>
              <a:rPr lang="nl-BE" dirty="0" err="1"/>
              <a:t>consequenses</a:t>
            </a:r>
            <a:r>
              <a:rPr lang="nl-BE" dirty="0"/>
              <a:t> </a:t>
            </a:r>
          </a:p>
          <a:p>
            <a:endParaRPr lang="nl-BE" dirty="0"/>
          </a:p>
        </p:txBody>
      </p:sp>
    </p:spTree>
    <p:extLst>
      <p:ext uri="{BB962C8B-B14F-4D97-AF65-F5344CB8AC3E}">
        <p14:creationId xmlns:p14="http://schemas.microsoft.com/office/powerpoint/2010/main" val="4711026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 How to reward and punish</a:t>
            </a:r>
            <a:endParaRPr lang="en-US" dirty="0"/>
          </a:p>
        </p:txBody>
      </p:sp>
      <p:graphicFrame>
        <p:nvGraphicFramePr>
          <p:cNvPr id="4" name="Tijdelijke aanduiding voor inhoud 3"/>
          <p:cNvGraphicFramePr>
            <a:graphicFrameLocks noGrp="1"/>
          </p:cNvGraphicFramePr>
          <p:nvPr>
            <p:ph sz="quarter" idx="1"/>
            <p:extLst>
              <p:ext uri="{D42A27DB-BD31-4B8C-83A1-F6EECF244321}">
                <p14:modId xmlns:p14="http://schemas.microsoft.com/office/powerpoint/2010/main" val="1578932648"/>
              </p:ext>
            </p:extLst>
          </p:nvPr>
        </p:nvGraphicFramePr>
        <p:xfrm>
          <a:off x="914400" y="1447800"/>
          <a:ext cx="7772400" cy="4173880"/>
        </p:xfrm>
        <a:graphic>
          <a:graphicData uri="http://schemas.openxmlformats.org/drawingml/2006/table">
            <a:tbl>
              <a:tblPr firstRow="1" bandRow="1">
                <a:tableStyleId>{5C22544A-7EE6-4342-B048-85BDC9FD1C3A}</a:tableStyleId>
              </a:tblPr>
              <a:tblGrid>
                <a:gridCol w="3886200"/>
                <a:gridCol w="3886200"/>
              </a:tblGrid>
              <a:tr h="370840">
                <a:tc>
                  <a:txBody>
                    <a:bodyPr/>
                    <a:lstStyle/>
                    <a:p>
                      <a:r>
                        <a:rPr lang="nl-BE" sz="2800" dirty="0" err="1" smtClean="0"/>
                        <a:t>Reward</a:t>
                      </a:r>
                      <a:endParaRPr lang="nl-BE" sz="2800" dirty="0"/>
                    </a:p>
                  </a:txBody>
                  <a:tcPr/>
                </a:tc>
                <a:tc>
                  <a:txBody>
                    <a:bodyPr/>
                    <a:lstStyle/>
                    <a:p>
                      <a:r>
                        <a:rPr lang="nl-BE" sz="2800" dirty="0" err="1" smtClean="0"/>
                        <a:t>Punish</a:t>
                      </a:r>
                      <a:endParaRPr lang="nl-BE" sz="2800" dirty="0"/>
                    </a:p>
                  </a:txBody>
                  <a:tcPr/>
                </a:tc>
              </a:tr>
              <a:tr h="602248">
                <a:tc>
                  <a:txBody>
                    <a:bodyPr/>
                    <a:lstStyle/>
                    <a:p>
                      <a:r>
                        <a:rPr lang="nl-BE" sz="2800" dirty="0" err="1" smtClean="0"/>
                        <a:t>Words</a:t>
                      </a:r>
                      <a:endParaRPr lang="nl-BE" sz="2800" dirty="0" smtClean="0"/>
                    </a:p>
                  </a:txBody>
                  <a:tcPr/>
                </a:tc>
                <a:tc>
                  <a:txBody>
                    <a:bodyPr/>
                    <a:lstStyle/>
                    <a:p>
                      <a:r>
                        <a:rPr lang="nl-BE" sz="2800" dirty="0" err="1" smtClean="0"/>
                        <a:t>Ignore</a:t>
                      </a:r>
                      <a:endParaRPr lang="nl-BE" sz="2800" dirty="0" smtClean="0"/>
                    </a:p>
                  </a:txBody>
                  <a:tcPr/>
                </a:tc>
              </a:tr>
              <a:tr h="663456">
                <a:tc>
                  <a:txBody>
                    <a:bodyPr/>
                    <a:lstStyle/>
                    <a:p>
                      <a:r>
                        <a:rPr lang="nl-BE" sz="2800" dirty="0" err="1" smtClean="0"/>
                        <a:t>Material</a:t>
                      </a:r>
                      <a:r>
                        <a:rPr lang="nl-BE" sz="2800" dirty="0" smtClean="0"/>
                        <a:t> </a:t>
                      </a:r>
                      <a:r>
                        <a:rPr lang="nl-BE" sz="2800" dirty="0" err="1" smtClean="0"/>
                        <a:t>and</a:t>
                      </a:r>
                      <a:r>
                        <a:rPr lang="nl-BE" sz="2800" dirty="0" smtClean="0"/>
                        <a:t> </a:t>
                      </a:r>
                      <a:r>
                        <a:rPr lang="nl-BE" sz="2800" dirty="0" err="1" smtClean="0"/>
                        <a:t>physical</a:t>
                      </a:r>
                      <a:endParaRPr lang="nl-BE" sz="2800" dirty="0"/>
                    </a:p>
                  </a:txBody>
                  <a:tcPr/>
                </a:tc>
                <a:tc>
                  <a:txBody>
                    <a:bodyPr/>
                    <a:lstStyle/>
                    <a:p>
                      <a:r>
                        <a:rPr lang="nl-BE" sz="2800" dirty="0" err="1" smtClean="0"/>
                        <a:t>Words</a:t>
                      </a:r>
                      <a:endParaRPr lang="nl-BE" sz="2800" dirty="0" smtClean="0"/>
                    </a:p>
                  </a:txBody>
                  <a:tcPr/>
                </a:tc>
              </a:tr>
              <a:tr h="796672">
                <a:tc>
                  <a:txBody>
                    <a:bodyPr/>
                    <a:lstStyle/>
                    <a:p>
                      <a:r>
                        <a:rPr lang="nl-BE" sz="2800" dirty="0" smtClean="0"/>
                        <a:t>Extra </a:t>
                      </a:r>
                      <a:r>
                        <a:rPr lang="nl-BE" sz="2800" dirty="0" err="1" smtClean="0"/>
                        <a:t>fun</a:t>
                      </a:r>
                      <a:r>
                        <a:rPr lang="nl-BE" sz="2800" dirty="0" smtClean="0"/>
                        <a:t> </a:t>
                      </a:r>
                      <a:r>
                        <a:rPr lang="nl-BE" sz="2800" dirty="0" err="1" smtClean="0"/>
                        <a:t>activity</a:t>
                      </a:r>
                      <a:endParaRPr lang="nl-BE" sz="2800" dirty="0"/>
                    </a:p>
                  </a:txBody>
                  <a:tcPr/>
                </a:tc>
                <a:tc>
                  <a:txBody>
                    <a:bodyPr/>
                    <a:lstStyle/>
                    <a:p>
                      <a:r>
                        <a:rPr lang="nl-BE" sz="2800" dirty="0" err="1" smtClean="0"/>
                        <a:t>Denying</a:t>
                      </a:r>
                      <a:r>
                        <a:rPr lang="nl-BE" sz="2800" baseline="0" dirty="0" smtClean="0"/>
                        <a:t> </a:t>
                      </a:r>
                      <a:r>
                        <a:rPr lang="nl-BE" sz="2800" baseline="0" dirty="0" err="1" smtClean="0"/>
                        <a:t>s</a:t>
                      </a:r>
                      <a:r>
                        <a:rPr lang="nl-BE" sz="2800" dirty="0" err="1" smtClean="0"/>
                        <a:t>omething</a:t>
                      </a:r>
                      <a:r>
                        <a:rPr lang="nl-BE" sz="2800" dirty="0" smtClean="0"/>
                        <a:t> </a:t>
                      </a:r>
                      <a:r>
                        <a:rPr lang="nl-BE" sz="2800" dirty="0" err="1" smtClean="0"/>
                        <a:t>fun</a:t>
                      </a:r>
                      <a:endParaRPr lang="nl-BE" sz="2800" dirty="0"/>
                    </a:p>
                  </a:txBody>
                  <a:tcPr/>
                </a:tc>
              </a:tr>
              <a:tr h="796672">
                <a:tc>
                  <a:txBody>
                    <a:bodyPr/>
                    <a:lstStyle/>
                    <a:p>
                      <a:endParaRPr lang="nl-BE" dirty="0"/>
                    </a:p>
                  </a:txBody>
                  <a:tcPr/>
                </a:tc>
                <a:tc>
                  <a:txBody>
                    <a:bodyPr/>
                    <a:lstStyle/>
                    <a:p>
                      <a:r>
                        <a:rPr lang="nl-BE" sz="2800" dirty="0" err="1" smtClean="0"/>
                        <a:t>Sanction</a:t>
                      </a:r>
                      <a:endParaRPr lang="nl-BE" sz="2800" dirty="0"/>
                    </a:p>
                  </a:txBody>
                  <a:tcPr/>
                </a:tc>
              </a:tr>
              <a:tr h="796672">
                <a:tc>
                  <a:txBody>
                    <a:bodyPr/>
                    <a:lstStyle/>
                    <a:p>
                      <a:endParaRPr lang="nl-BE" dirty="0"/>
                    </a:p>
                  </a:txBody>
                  <a:tcPr/>
                </a:tc>
                <a:tc>
                  <a:txBody>
                    <a:bodyPr/>
                    <a:lstStyle/>
                    <a:p>
                      <a:r>
                        <a:rPr lang="nl-BE" sz="2800" dirty="0" smtClean="0"/>
                        <a:t>Time out</a:t>
                      </a:r>
                      <a:endParaRPr lang="nl-BE" sz="2800" dirty="0"/>
                    </a:p>
                  </a:txBody>
                  <a:tcPr/>
                </a:tc>
              </a:tr>
            </a:tbl>
          </a:graphicData>
        </a:graphic>
      </p:graphicFrame>
    </p:spTree>
    <p:extLst>
      <p:ext uri="{BB962C8B-B14F-4D97-AF65-F5344CB8AC3E}">
        <p14:creationId xmlns:p14="http://schemas.microsoft.com/office/powerpoint/2010/main" val="1241499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srgbClr val="00B050"/>
                </a:solidFill>
              </a:rPr>
              <a:t>Training offer</a:t>
            </a:r>
            <a:endParaRPr lang="nl-BE" dirty="0">
              <a:solidFill>
                <a:srgbClr val="00B050"/>
              </a:solidFill>
            </a:endParaRPr>
          </a:p>
        </p:txBody>
      </p:sp>
      <p:sp>
        <p:nvSpPr>
          <p:cNvPr id="3" name="Tijdelijke aanduiding voor inhoud 2"/>
          <p:cNvSpPr>
            <a:spLocks noGrp="1"/>
          </p:cNvSpPr>
          <p:nvPr>
            <p:ph sz="quarter" idx="1"/>
          </p:nvPr>
        </p:nvSpPr>
        <p:spPr/>
        <p:txBody>
          <a:bodyPr/>
          <a:lstStyle/>
          <a:p>
            <a:pPr marL="0" indent="0">
              <a:buNone/>
            </a:pPr>
            <a:r>
              <a:rPr lang="nl-BE" dirty="0" smtClean="0"/>
              <a:t>Combination of:</a:t>
            </a:r>
          </a:p>
          <a:p>
            <a:r>
              <a:rPr lang="nl-BE" dirty="0" err="1" smtClean="0"/>
              <a:t>Formations</a:t>
            </a:r>
            <a:endParaRPr lang="nl-BE" dirty="0" smtClean="0"/>
          </a:p>
          <a:p>
            <a:r>
              <a:rPr lang="nl-BE" dirty="0" err="1" smtClean="0"/>
              <a:t>Individual</a:t>
            </a:r>
            <a:r>
              <a:rPr lang="nl-BE" dirty="0" smtClean="0"/>
              <a:t> </a:t>
            </a:r>
            <a:r>
              <a:rPr lang="nl-BE" dirty="0" err="1" smtClean="0"/>
              <a:t>moments</a:t>
            </a:r>
            <a:endParaRPr lang="nl-BE" dirty="0" smtClean="0"/>
          </a:p>
          <a:p>
            <a:r>
              <a:rPr lang="nl-BE" dirty="0" err="1" smtClean="0"/>
              <a:t>Conversations</a:t>
            </a:r>
            <a:r>
              <a:rPr lang="nl-BE" dirty="0" smtClean="0"/>
              <a:t> (</a:t>
            </a:r>
            <a:r>
              <a:rPr lang="nl-BE" dirty="0" err="1" smtClean="0"/>
              <a:t>individual</a:t>
            </a:r>
            <a:r>
              <a:rPr lang="nl-BE" dirty="0" smtClean="0"/>
              <a:t> or in </a:t>
            </a:r>
            <a:r>
              <a:rPr lang="nl-BE" dirty="0" err="1" smtClean="0"/>
              <a:t>group</a:t>
            </a:r>
            <a:r>
              <a:rPr lang="nl-BE" dirty="0" smtClean="0"/>
              <a:t>)</a:t>
            </a:r>
          </a:p>
          <a:p>
            <a:r>
              <a:rPr lang="nl-BE" dirty="0" smtClean="0"/>
              <a:t>Group- </a:t>
            </a:r>
            <a:r>
              <a:rPr lang="nl-BE" dirty="0" err="1" smtClean="0"/>
              <a:t>oriented</a:t>
            </a:r>
            <a:r>
              <a:rPr lang="nl-BE" dirty="0" smtClean="0"/>
              <a:t> </a:t>
            </a:r>
            <a:r>
              <a:rPr lang="nl-BE" dirty="0" err="1" smtClean="0"/>
              <a:t>activities</a:t>
            </a:r>
            <a:endParaRPr lang="nl-BE" dirty="0" smtClean="0"/>
          </a:p>
          <a:p>
            <a:pPr marL="0" indent="0">
              <a:buNone/>
            </a:pPr>
            <a:endParaRPr lang="nl-BE" dirty="0"/>
          </a:p>
          <a:p>
            <a:pPr marL="0" indent="0">
              <a:buNone/>
            </a:pPr>
            <a:r>
              <a:rPr lang="nl-BE" dirty="0" smtClean="0"/>
              <a:t>-&gt; </a:t>
            </a:r>
            <a:r>
              <a:rPr lang="nl-BE" dirty="0" err="1" smtClean="0"/>
              <a:t>abilities</a:t>
            </a:r>
            <a:r>
              <a:rPr lang="nl-BE" dirty="0" smtClean="0"/>
              <a:t> + </a:t>
            </a:r>
            <a:r>
              <a:rPr lang="nl-BE" dirty="0" err="1" smtClean="0"/>
              <a:t>confidence</a:t>
            </a:r>
            <a:r>
              <a:rPr lang="nl-BE" dirty="0" smtClean="0"/>
              <a:t> + </a:t>
            </a:r>
            <a:r>
              <a:rPr lang="nl-BE" dirty="0" err="1" smtClean="0"/>
              <a:t>realistic</a:t>
            </a:r>
            <a:r>
              <a:rPr lang="nl-BE" dirty="0" smtClean="0"/>
              <a:t> </a:t>
            </a:r>
            <a:r>
              <a:rPr lang="nl-BE" dirty="0" err="1" smtClean="0"/>
              <a:t>self</a:t>
            </a:r>
            <a:r>
              <a:rPr lang="nl-BE" dirty="0" smtClean="0"/>
              <a:t>-image</a:t>
            </a:r>
          </a:p>
          <a:p>
            <a:endParaRPr lang="en-GB" dirty="0"/>
          </a:p>
        </p:txBody>
      </p:sp>
    </p:spTree>
    <p:extLst>
      <p:ext uri="{BB962C8B-B14F-4D97-AF65-F5344CB8AC3E}">
        <p14:creationId xmlns:p14="http://schemas.microsoft.com/office/powerpoint/2010/main" val="39865450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Activities</a:t>
            </a:r>
            <a:r>
              <a:rPr lang="nl-BE" dirty="0" smtClean="0"/>
              <a:t> in </a:t>
            </a:r>
            <a:r>
              <a:rPr lang="nl-BE" dirty="0" err="1" smtClean="0"/>
              <a:t>group</a:t>
            </a:r>
            <a:endParaRPr lang="nl-BE" dirty="0"/>
          </a:p>
        </p:txBody>
      </p:sp>
      <p:sp>
        <p:nvSpPr>
          <p:cNvPr id="3" name="Tijdelijke aanduiding voor inhoud 2"/>
          <p:cNvSpPr>
            <a:spLocks noGrp="1"/>
          </p:cNvSpPr>
          <p:nvPr>
            <p:ph sz="quarter" idx="1"/>
          </p:nvPr>
        </p:nvSpPr>
        <p:spPr/>
        <p:txBody>
          <a:bodyPr/>
          <a:lstStyle/>
          <a:p>
            <a:pPr>
              <a:buFont typeface="Arial" panose="020B0604020202020204" pitchFamily="34" charset="0"/>
              <a:buChar char="•"/>
            </a:pPr>
            <a:r>
              <a:rPr lang="nl-BE" dirty="0"/>
              <a:t>A</a:t>
            </a:r>
            <a:r>
              <a:rPr lang="nl-BE" dirty="0" smtClean="0"/>
              <a:t>ctive approach</a:t>
            </a:r>
          </a:p>
          <a:p>
            <a:pPr marL="0" indent="0">
              <a:buNone/>
            </a:pPr>
            <a:r>
              <a:rPr lang="nl-BE" dirty="0"/>
              <a:t> </a:t>
            </a:r>
            <a:r>
              <a:rPr lang="nl-BE" dirty="0" smtClean="0"/>
              <a:t>- atelier </a:t>
            </a:r>
            <a:r>
              <a:rPr lang="nl-BE" dirty="0" err="1" smtClean="0"/>
              <a:t>operation</a:t>
            </a:r>
            <a:endParaRPr lang="nl-BE" dirty="0" smtClean="0"/>
          </a:p>
          <a:p>
            <a:pPr marL="0" indent="0">
              <a:buNone/>
            </a:pPr>
            <a:r>
              <a:rPr lang="nl-BE" dirty="0"/>
              <a:t> </a:t>
            </a:r>
            <a:r>
              <a:rPr lang="nl-BE" dirty="0" smtClean="0"/>
              <a:t>- workshop</a:t>
            </a:r>
          </a:p>
          <a:p>
            <a:pPr marL="0" indent="0">
              <a:buNone/>
            </a:pPr>
            <a:r>
              <a:rPr lang="nl-BE" dirty="0"/>
              <a:t> </a:t>
            </a:r>
            <a:r>
              <a:rPr lang="nl-BE" dirty="0" smtClean="0"/>
              <a:t>- </a:t>
            </a:r>
            <a:r>
              <a:rPr lang="nl-BE" dirty="0" err="1" smtClean="0"/>
              <a:t>sports</a:t>
            </a:r>
            <a:r>
              <a:rPr lang="nl-BE" dirty="0" smtClean="0"/>
              <a:t> </a:t>
            </a:r>
            <a:r>
              <a:rPr lang="nl-BE" dirty="0" err="1" smtClean="0"/>
              <a:t>activities</a:t>
            </a:r>
            <a:endParaRPr lang="nl-BE" dirty="0" smtClean="0"/>
          </a:p>
          <a:p>
            <a:pPr marL="0" indent="0">
              <a:buNone/>
            </a:pPr>
            <a:r>
              <a:rPr lang="nl-BE" dirty="0"/>
              <a:t> </a:t>
            </a:r>
            <a:r>
              <a:rPr lang="nl-BE" dirty="0" smtClean="0"/>
              <a:t>- training courses</a:t>
            </a:r>
          </a:p>
          <a:p>
            <a:pPr marL="0" indent="0">
              <a:buNone/>
            </a:pPr>
            <a:r>
              <a:rPr lang="nl-BE" dirty="0"/>
              <a:t> </a:t>
            </a:r>
            <a:r>
              <a:rPr lang="nl-BE" dirty="0" smtClean="0"/>
              <a:t>- </a:t>
            </a:r>
            <a:r>
              <a:rPr lang="nl-BE" dirty="0" err="1" smtClean="0"/>
              <a:t>cultural</a:t>
            </a:r>
            <a:r>
              <a:rPr lang="nl-BE" dirty="0" smtClean="0"/>
              <a:t> </a:t>
            </a:r>
            <a:r>
              <a:rPr lang="nl-BE" dirty="0" err="1" smtClean="0"/>
              <a:t>activities</a:t>
            </a:r>
            <a:endParaRPr lang="nl-BE" dirty="0" smtClean="0"/>
          </a:p>
          <a:p>
            <a:pPr marL="0" indent="0">
              <a:buNone/>
            </a:pPr>
            <a:endParaRPr lang="nl-BE" dirty="0"/>
          </a:p>
          <a:p>
            <a:pPr marL="0" lvl="0" indent="0">
              <a:buClr>
                <a:srgbClr val="D34817"/>
              </a:buClr>
              <a:buNone/>
            </a:pPr>
            <a:r>
              <a:rPr lang="nl-BE" dirty="0" err="1">
                <a:solidFill>
                  <a:prstClr val="black"/>
                </a:solidFill>
              </a:rPr>
              <a:t>Examples</a:t>
            </a:r>
            <a:r>
              <a:rPr lang="nl-BE" dirty="0">
                <a:solidFill>
                  <a:prstClr val="black"/>
                </a:solidFill>
              </a:rPr>
              <a:t>: trust game, </a:t>
            </a:r>
            <a:r>
              <a:rPr lang="nl-BE" dirty="0" err="1">
                <a:solidFill>
                  <a:prstClr val="black"/>
                </a:solidFill>
              </a:rPr>
              <a:t>evaluate</a:t>
            </a:r>
            <a:r>
              <a:rPr lang="nl-BE" dirty="0">
                <a:solidFill>
                  <a:prstClr val="black"/>
                </a:solidFill>
              </a:rPr>
              <a:t> </a:t>
            </a:r>
            <a:r>
              <a:rPr lang="nl-BE" dirty="0" err="1">
                <a:solidFill>
                  <a:prstClr val="black"/>
                </a:solidFill>
              </a:rPr>
              <a:t>each</a:t>
            </a:r>
            <a:r>
              <a:rPr lang="nl-BE" dirty="0">
                <a:solidFill>
                  <a:prstClr val="black"/>
                </a:solidFill>
              </a:rPr>
              <a:t> </a:t>
            </a:r>
            <a:r>
              <a:rPr lang="nl-BE" dirty="0" err="1">
                <a:solidFill>
                  <a:prstClr val="black"/>
                </a:solidFill>
              </a:rPr>
              <a:t>other</a:t>
            </a:r>
            <a:r>
              <a:rPr lang="nl-BE" dirty="0">
                <a:solidFill>
                  <a:prstClr val="black"/>
                </a:solidFill>
              </a:rPr>
              <a:t> in </a:t>
            </a:r>
            <a:r>
              <a:rPr lang="nl-BE" dirty="0" err="1">
                <a:solidFill>
                  <a:prstClr val="black"/>
                </a:solidFill>
              </a:rPr>
              <a:t>group</a:t>
            </a:r>
            <a:r>
              <a:rPr lang="nl-BE" dirty="0">
                <a:solidFill>
                  <a:prstClr val="black"/>
                </a:solidFill>
              </a:rPr>
              <a:t>, </a:t>
            </a:r>
            <a:r>
              <a:rPr lang="nl-BE" dirty="0" err="1">
                <a:solidFill>
                  <a:prstClr val="black"/>
                </a:solidFill>
              </a:rPr>
              <a:t>looking</a:t>
            </a:r>
            <a:r>
              <a:rPr lang="nl-BE" dirty="0">
                <a:solidFill>
                  <a:prstClr val="black"/>
                </a:solidFill>
              </a:rPr>
              <a:t> </a:t>
            </a:r>
            <a:r>
              <a:rPr lang="nl-BE" dirty="0" err="1">
                <a:solidFill>
                  <a:prstClr val="black"/>
                </a:solidFill>
              </a:rPr>
              <a:t>for</a:t>
            </a:r>
            <a:r>
              <a:rPr lang="nl-BE" dirty="0">
                <a:solidFill>
                  <a:prstClr val="black"/>
                </a:solidFill>
              </a:rPr>
              <a:t> information,…</a:t>
            </a:r>
          </a:p>
          <a:p>
            <a:pPr marL="0" indent="0">
              <a:buNone/>
            </a:pPr>
            <a:endParaRPr lang="nl-BE" dirty="0"/>
          </a:p>
        </p:txBody>
      </p:sp>
    </p:spTree>
    <p:extLst>
      <p:ext uri="{BB962C8B-B14F-4D97-AF65-F5344CB8AC3E}">
        <p14:creationId xmlns:p14="http://schemas.microsoft.com/office/powerpoint/2010/main" val="17373402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Individual</a:t>
            </a:r>
            <a:r>
              <a:rPr lang="nl-BE" dirty="0" smtClean="0"/>
              <a:t> </a:t>
            </a:r>
            <a:r>
              <a:rPr lang="nl-BE" dirty="0" err="1" smtClean="0"/>
              <a:t>activities</a:t>
            </a:r>
            <a:endParaRPr lang="nl-BE" dirty="0"/>
          </a:p>
        </p:txBody>
      </p:sp>
      <p:sp>
        <p:nvSpPr>
          <p:cNvPr id="3" name="Tijdelijke aanduiding voor inhoud 2"/>
          <p:cNvSpPr>
            <a:spLocks noGrp="1"/>
          </p:cNvSpPr>
          <p:nvPr>
            <p:ph sz="quarter" idx="1"/>
          </p:nvPr>
        </p:nvSpPr>
        <p:spPr/>
        <p:txBody>
          <a:bodyPr/>
          <a:lstStyle/>
          <a:p>
            <a:r>
              <a:rPr lang="nl-BE" dirty="0" smtClean="0"/>
              <a:t>Different </a:t>
            </a:r>
            <a:r>
              <a:rPr lang="nl-BE" dirty="0" err="1" smtClean="0"/>
              <a:t>ways</a:t>
            </a:r>
            <a:endParaRPr lang="nl-BE" dirty="0" smtClean="0"/>
          </a:p>
          <a:p>
            <a:pPr>
              <a:buFontTx/>
              <a:buChar char="-"/>
            </a:pPr>
            <a:r>
              <a:rPr lang="nl-BE" dirty="0" smtClean="0"/>
              <a:t>Same </a:t>
            </a:r>
            <a:r>
              <a:rPr lang="nl-BE" dirty="0" err="1" smtClean="0"/>
              <a:t>command</a:t>
            </a:r>
            <a:endParaRPr lang="nl-BE" dirty="0" smtClean="0"/>
          </a:p>
          <a:p>
            <a:pPr>
              <a:buFontTx/>
              <a:buChar char="-"/>
            </a:pPr>
            <a:r>
              <a:rPr lang="nl-BE" dirty="0" err="1" smtClean="0"/>
              <a:t>Individual</a:t>
            </a:r>
            <a:r>
              <a:rPr lang="nl-BE" dirty="0" smtClean="0"/>
              <a:t> </a:t>
            </a:r>
            <a:r>
              <a:rPr lang="nl-BE" dirty="0" err="1" smtClean="0"/>
              <a:t>command</a:t>
            </a:r>
            <a:endParaRPr lang="nl-BE" dirty="0" smtClean="0"/>
          </a:p>
          <a:p>
            <a:pPr marL="0" indent="0">
              <a:buNone/>
            </a:pPr>
            <a:endParaRPr lang="nl-BE" dirty="0"/>
          </a:p>
          <a:p>
            <a:pPr marL="0" indent="0">
              <a:buNone/>
            </a:pPr>
            <a:r>
              <a:rPr lang="nl-BE" dirty="0" smtClean="0"/>
              <a:t>Different interesse: </a:t>
            </a:r>
            <a:r>
              <a:rPr lang="nl-BE" dirty="0" err="1" smtClean="0"/>
              <a:t>customized</a:t>
            </a:r>
            <a:r>
              <a:rPr lang="nl-BE" dirty="0" smtClean="0"/>
              <a:t> </a:t>
            </a:r>
            <a:r>
              <a:rPr lang="nl-BE" dirty="0" err="1" smtClean="0"/>
              <a:t>activitie</a:t>
            </a:r>
            <a:endParaRPr lang="nl-BE" dirty="0"/>
          </a:p>
        </p:txBody>
      </p:sp>
    </p:spTree>
    <p:extLst>
      <p:ext uri="{BB962C8B-B14F-4D97-AF65-F5344CB8AC3E}">
        <p14:creationId xmlns:p14="http://schemas.microsoft.com/office/powerpoint/2010/main" val="17347916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C</a:t>
            </a:r>
            <a:r>
              <a:rPr lang="nl-BE" dirty="0" err="1" smtClean="0"/>
              <a:t>onversations</a:t>
            </a:r>
            <a:endParaRPr lang="nl-BE" dirty="0"/>
          </a:p>
        </p:txBody>
      </p:sp>
      <p:sp>
        <p:nvSpPr>
          <p:cNvPr id="3" name="Tijdelijke aanduiding voor inhoud 2"/>
          <p:cNvSpPr>
            <a:spLocks noGrp="1"/>
          </p:cNvSpPr>
          <p:nvPr>
            <p:ph sz="quarter" idx="1"/>
          </p:nvPr>
        </p:nvSpPr>
        <p:spPr/>
        <p:txBody>
          <a:bodyPr/>
          <a:lstStyle/>
          <a:p>
            <a:r>
              <a:rPr lang="nl-BE" dirty="0" err="1" smtClean="0"/>
              <a:t>Individual</a:t>
            </a:r>
            <a:r>
              <a:rPr lang="nl-BE" dirty="0" smtClean="0"/>
              <a:t> / in </a:t>
            </a:r>
            <a:r>
              <a:rPr lang="nl-BE" dirty="0" err="1" smtClean="0"/>
              <a:t>group</a:t>
            </a:r>
            <a:endParaRPr lang="nl-BE" dirty="0" smtClean="0"/>
          </a:p>
          <a:p>
            <a:pPr marL="0" indent="0">
              <a:buNone/>
            </a:pPr>
            <a:endParaRPr lang="nl-BE" dirty="0"/>
          </a:p>
          <a:p>
            <a:pPr marL="0" indent="0">
              <a:buNone/>
            </a:pPr>
            <a:endParaRPr lang="nl-BE" dirty="0" smtClean="0"/>
          </a:p>
          <a:p>
            <a:pPr marL="0" indent="0">
              <a:buNone/>
            </a:pPr>
            <a:endParaRPr lang="nl-BE" dirty="0" smtClean="0"/>
          </a:p>
          <a:p>
            <a:r>
              <a:rPr lang="nl-BE" dirty="0" err="1" smtClean="0"/>
              <a:t>Formal</a:t>
            </a:r>
            <a:r>
              <a:rPr lang="nl-BE" dirty="0" smtClean="0"/>
              <a:t> / </a:t>
            </a:r>
            <a:r>
              <a:rPr lang="nl-BE" dirty="0" err="1" smtClean="0"/>
              <a:t>informal</a:t>
            </a:r>
            <a:endParaRPr lang="nl-BE" dirty="0"/>
          </a:p>
        </p:txBody>
      </p:sp>
    </p:spTree>
    <p:extLst>
      <p:ext uri="{BB962C8B-B14F-4D97-AF65-F5344CB8AC3E}">
        <p14:creationId xmlns:p14="http://schemas.microsoft.com/office/powerpoint/2010/main" val="33490590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Formal</a:t>
            </a:r>
            <a:endParaRPr lang="nl-BE" dirty="0"/>
          </a:p>
        </p:txBody>
      </p:sp>
      <p:sp>
        <p:nvSpPr>
          <p:cNvPr id="3" name="Tijdelijke aanduiding voor inhoud 2"/>
          <p:cNvSpPr>
            <a:spLocks noGrp="1"/>
          </p:cNvSpPr>
          <p:nvPr>
            <p:ph sz="quarter" idx="1"/>
          </p:nvPr>
        </p:nvSpPr>
        <p:spPr/>
        <p:txBody>
          <a:bodyPr/>
          <a:lstStyle/>
          <a:p>
            <a:r>
              <a:rPr lang="nl-BE" b="1" dirty="0" err="1" smtClean="0"/>
              <a:t>Individual</a:t>
            </a:r>
            <a:r>
              <a:rPr lang="nl-BE" b="1" dirty="0" smtClean="0"/>
              <a:t> </a:t>
            </a:r>
          </a:p>
          <a:p>
            <a:pPr>
              <a:buFontTx/>
              <a:buChar char="-"/>
            </a:pPr>
            <a:r>
              <a:rPr lang="nl-BE" dirty="0" smtClean="0"/>
              <a:t>Same time, </a:t>
            </a:r>
            <a:r>
              <a:rPr lang="nl-BE" dirty="0" err="1" smtClean="0"/>
              <a:t>same</a:t>
            </a:r>
            <a:r>
              <a:rPr lang="nl-BE" dirty="0" smtClean="0"/>
              <a:t> </a:t>
            </a:r>
            <a:r>
              <a:rPr lang="nl-BE" dirty="0" err="1" smtClean="0"/>
              <a:t>place</a:t>
            </a:r>
            <a:endParaRPr lang="nl-BE" dirty="0" smtClean="0"/>
          </a:p>
          <a:p>
            <a:pPr>
              <a:buFontTx/>
              <a:buChar char="-"/>
            </a:pPr>
            <a:r>
              <a:rPr lang="nl-BE" dirty="0" smtClean="0"/>
              <a:t>Attention </a:t>
            </a:r>
            <a:r>
              <a:rPr lang="nl-BE" dirty="0" err="1" smtClean="0"/>
              <a:t>to</a:t>
            </a:r>
            <a:r>
              <a:rPr lang="nl-BE" dirty="0" smtClean="0"/>
              <a:t> the welfare of the </a:t>
            </a:r>
            <a:r>
              <a:rPr lang="nl-BE" dirty="0" err="1" smtClean="0"/>
              <a:t>younger</a:t>
            </a:r>
            <a:r>
              <a:rPr lang="nl-BE" dirty="0" smtClean="0"/>
              <a:t> </a:t>
            </a:r>
          </a:p>
          <a:p>
            <a:pPr>
              <a:buFontTx/>
              <a:buChar char="-"/>
            </a:pPr>
            <a:r>
              <a:rPr lang="nl-BE" dirty="0" err="1" smtClean="0"/>
              <a:t>Viewing</a:t>
            </a:r>
            <a:r>
              <a:rPr lang="nl-BE" dirty="0" smtClean="0"/>
              <a:t> the </a:t>
            </a:r>
            <a:r>
              <a:rPr lang="nl-BE" dirty="0" err="1" smtClean="0"/>
              <a:t>evolutions</a:t>
            </a:r>
            <a:r>
              <a:rPr lang="nl-BE" dirty="0" smtClean="0"/>
              <a:t>, the </a:t>
            </a:r>
            <a:r>
              <a:rPr lang="nl-BE" dirty="0" err="1" smtClean="0"/>
              <a:t>successess</a:t>
            </a:r>
            <a:r>
              <a:rPr lang="nl-BE" dirty="0" smtClean="0"/>
              <a:t> </a:t>
            </a:r>
            <a:r>
              <a:rPr lang="nl-BE" dirty="0" err="1" smtClean="0"/>
              <a:t>and</a:t>
            </a:r>
            <a:r>
              <a:rPr lang="nl-BE" dirty="0" smtClean="0"/>
              <a:t> the </a:t>
            </a:r>
            <a:r>
              <a:rPr lang="nl-BE" dirty="0" err="1" smtClean="0"/>
              <a:t>working</a:t>
            </a:r>
            <a:r>
              <a:rPr lang="nl-BE" dirty="0" smtClean="0"/>
              <a:t> points</a:t>
            </a:r>
          </a:p>
          <a:p>
            <a:pPr lvl="0">
              <a:buClr>
                <a:srgbClr val="D34817"/>
              </a:buClr>
              <a:buFontTx/>
              <a:buChar char="-"/>
            </a:pPr>
            <a:r>
              <a:rPr lang="nl-BE" dirty="0" smtClean="0">
                <a:solidFill>
                  <a:prstClr val="black"/>
                </a:solidFill>
              </a:rPr>
              <a:t>Evaluation </a:t>
            </a:r>
            <a:r>
              <a:rPr lang="nl-BE" dirty="0">
                <a:solidFill>
                  <a:prstClr val="black"/>
                </a:solidFill>
              </a:rPr>
              <a:t>form</a:t>
            </a:r>
          </a:p>
          <a:p>
            <a:pPr lvl="0">
              <a:buClr>
                <a:srgbClr val="D34817"/>
              </a:buClr>
              <a:buFontTx/>
              <a:buChar char="-"/>
            </a:pPr>
            <a:r>
              <a:rPr lang="nl-BE" dirty="0">
                <a:solidFill>
                  <a:prstClr val="black"/>
                </a:solidFill>
              </a:rPr>
              <a:t>Portfolio</a:t>
            </a:r>
          </a:p>
          <a:p>
            <a:pPr lvl="0">
              <a:buClr>
                <a:srgbClr val="D34817"/>
              </a:buClr>
              <a:buFontTx/>
              <a:buChar char="-"/>
            </a:pPr>
            <a:r>
              <a:rPr lang="nl-BE" dirty="0" err="1">
                <a:solidFill>
                  <a:prstClr val="black"/>
                </a:solidFill>
              </a:rPr>
              <a:t>Weekly</a:t>
            </a:r>
            <a:r>
              <a:rPr lang="nl-BE" dirty="0">
                <a:solidFill>
                  <a:prstClr val="black"/>
                </a:solidFill>
              </a:rPr>
              <a:t> </a:t>
            </a:r>
            <a:r>
              <a:rPr lang="nl-BE" dirty="0" err="1">
                <a:solidFill>
                  <a:prstClr val="black"/>
                </a:solidFill>
              </a:rPr>
              <a:t>schedule</a:t>
            </a:r>
            <a:endParaRPr lang="nl-BE" dirty="0">
              <a:solidFill>
                <a:prstClr val="black"/>
              </a:solidFill>
            </a:endParaRPr>
          </a:p>
          <a:p>
            <a:pPr>
              <a:buFontTx/>
              <a:buChar char="-"/>
            </a:pPr>
            <a:endParaRPr lang="nl-BE" dirty="0"/>
          </a:p>
        </p:txBody>
      </p:sp>
    </p:spTree>
    <p:extLst>
      <p:ext uri="{BB962C8B-B14F-4D97-AF65-F5344CB8AC3E}">
        <p14:creationId xmlns:p14="http://schemas.microsoft.com/office/powerpoint/2010/main" val="7009039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Formal</a:t>
            </a:r>
            <a:endParaRPr lang="nl-BE" dirty="0"/>
          </a:p>
        </p:txBody>
      </p:sp>
      <p:sp>
        <p:nvSpPr>
          <p:cNvPr id="3" name="Tijdelijke aanduiding voor inhoud 2"/>
          <p:cNvSpPr>
            <a:spLocks noGrp="1"/>
          </p:cNvSpPr>
          <p:nvPr>
            <p:ph sz="quarter" idx="1"/>
          </p:nvPr>
        </p:nvSpPr>
        <p:spPr/>
        <p:txBody>
          <a:bodyPr>
            <a:normAutofit/>
          </a:bodyPr>
          <a:lstStyle/>
          <a:p>
            <a:r>
              <a:rPr lang="nl-BE" b="1" dirty="0" smtClean="0"/>
              <a:t>Network</a:t>
            </a:r>
          </a:p>
          <a:p>
            <a:pPr>
              <a:buFontTx/>
              <a:buChar char="-"/>
            </a:pPr>
            <a:r>
              <a:rPr lang="nl-BE" dirty="0" smtClean="0"/>
              <a:t>Same time</a:t>
            </a:r>
          </a:p>
          <a:p>
            <a:pPr>
              <a:buFontTx/>
              <a:buChar char="-"/>
            </a:pPr>
            <a:r>
              <a:rPr lang="nl-BE" dirty="0" smtClean="0"/>
              <a:t>Case </a:t>
            </a:r>
            <a:r>
              <a:rPr lang="nl-BE" dirty="0" err="1" smtClean="0"/>
              <a:t>consultation</a:t>
            </a:r>
            <a:endParaRPr lang="nl-BE" dirty="0" smtClean="0"/>
          </a:p>
          <a:p>
            <a:pPr>
              <a:buFontTx/>
              <a:buChar char="-"/>
            </a:pPr>
            <a:r>
              <a:rPr lang="nl-BE" dirty="0" smtClean="0"/>
              <a:t>Different partners</a:t>
            </a:r>
          </a:p>
          <a:p>
            <a:pPr>
              <a:buFontTx/>
              <a:buChar char="-"/>
            </a:pPr>
            <a:r>
              <a:rPr lang="nl-BE" dirty="0" err="1" smtClean="0"/>
              <a:t>Evolution</a:t>
            </a:r>
            <a:endParaRPr lang="nl-BE" dirty="0" smtClean="0"/>
          </a:p>
          <a:p>
            <a:pPr>
              <a:buFontTx/>
              <a:buChar char="-"/>
            </a:pPr>
            <a:r>
              <a:rPr lang="nl-BE" dirty="0" err="1" smtClean="0"/>
              <a:t>To</a:t>
            </a:r>
            <a:r>
              <a:rPr lang="nl-BE" dirty="0" smtClean="0"/>
              <a:t> </a:t>
            </a:r>
            <a:r>
              <a:rPr lang="nl-BE" dirty="0" err="1" smtClean="0"/>
              <a:t>involve</a:t>
            </a:r>
            <a:r>
              <a:rPr lang="nl-BE" dirty="0" smtClean="0"/>
              <a:t> the </a:t>
            </a:r>
            <a:r>
              <a:rPr lang="nl-BE" dirty="0" err="1" smtClean="0"/>
              <a:t>yougster</a:t>
            </a:r>
            <a:endParaRPr lang="nl-BE" dirty="0" smtClean="0"/>
          </a:p>
        </p:txBody>
      </p:sp>
    </p:spTree>
    <p:extLst>
      <p:ext uri="{BB962C8B-B14F-4D97-AF65-F5344CB8AC3E}">
        <p14:creationId xmlns:p14="http://schemas.microsoft.com/office/powerpoint/2010/main" val="34474021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Formal</a:t>
            </a:r>
            <a:endParaRPr lang="nl-BE" dirty="0"/>
          </a:p>
        </p:txBody>
      </p:sp>
      <p:sp>
        <p:nvSpPr>
          <p:cNvPr id="3" name="Tijdelijke aanduiding voor inhoud 2"/>
          <p:cNvSpPr>
            <a:spLocks noGrp="1"/>
          </p:cNvSpPr>
          <p:nvPr>
            <p:ph sz="quarter" idx="1"/>
          </p:nvPr>
        </p:nvSpPr>
        <p:spPr/>
        <p:txBody>
          <a:bodyPr/>
          <a:lstStyle/>
          <a:p>
            <a:r>
              <a:rPr lang="nl-BE" b="1" dirty="0" smtClean="0"/>
              <a:t>In </a:t>
            </a:r>
            <a:r>
              <a:rPr lang="nl-BE" b="1" dirty="0" err="1" smtClean="0"/>
              <a:t>group</a:t>
            </a:r>
            <a:endParaRPr lang="nl-BE" b="1" dirty="0" smtClean="0"/>
          </a:p>
          <a:p>
            <a:pPr>
              <a:buFontTx/>
              <a:buChar char="-"/>
            </a:pPr>
            <a:r>
              <a:rPr lang="nl-BE" dirty="0" err="1" smtClean="0"/>
              <a:t>Work</a:t>
            </a:r>
            <a:r>
              <a:rPr lang="nl-BE" dirty="0" smtClean="0"/>
              <a:t> points</a:t>
            </a:r>
          </a:p>
          <a:p>
            <a:pPr>
              <a:buFontTx/>
              <a:buChar char="-"/>
            </a:pPr>
            <a:r>
              <a:rPr lang="nl-BE" dirty="0" err="1" smtClean="0"/>
              <a:t>Conflicts</a:t>
            </a:r>
            <a:endParaRPr lang="nl-BE" dirty="0" smtClean="0"/>
          </a:p>
          <a:p>
            <a:pPr>
              <a:buFontTx/>
              <a:buChar char="-"/>
            </a:pPr>
            <a:r>
              <a:rPr lang="nl-BE" dirty="0" err="1" smtClean="0"/>
              <a:t>To</a:t>
            </a:r>
            <a:r>
              <a:rPr lang="nl-BE" dirty="0" smtClean="0"/>
              <a:t> </a:t>
            </a:r>
            <a:r>
              <a:rPr lang="nl-BE" dirty="0" err="1" smtClean="0"/>
              <a:t>reflect</a:t>
            </a:r>
            <a:endParaRPr lang="nl-BE" dirty="0" smtClean="0"/>
          </a:p>
          <a:p>
            <a:pPr marL="0" indent="0">
              <a:buNone/>
            </a:pPr>
            <a:endParaRPr lang="nl-BE" dirty="0" smtClean="0"/>
          </a:p>
          <a:p>
            <a:pPr marL="0" indent="0">
              <a:buNone/>
            </a:pPr>
            <a:endParaRPr lang="nl-BE" b="1" dirty="0"/>
          </a:p>
        </p:txBody>
      </p:sp>
    </p:spTree>
    <p:extLst>
      <p:ext uri="{BB962C8B-B14F-4D97-AF65-F5344CB8AC3E}">
        <p14:creationId xmlns:p14="http://schemas.microsoft.com/office/powerpoint/2010/main" val="3292687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Brussels - Foyer</a:t>
            </a:r>
            <a:endParaRPr lang="nl-BE" dirty="0"/>
          </a:p>
        </p:txBody>
      </p:sp>
      <p:sp>
        <p:nvSpPr>
          <p:cNvPr id="3" name="Tijdelijke aanduiding voor inhoud 2"/>
          <p:cNvSpPr>
            <a:spLocks noGrp="1"/>
          </p:cNvSpPr>
          <p:nvPr>
            <p:ph sz="quarter" idx="1"/>
          </p:nvPr>
        </p:nvSpPr>
        <p:spPr/>
        <p:txBody>
          <a:bodyPr/>
          <a:lstStyle/>
          <a:p>
            <a:endParaRPr lang="nl-BE" dirty="0"/>
          </a:p>
        </p:txBody>
      </p:sp>
      <p:sp>
        <p:nvSpPr>
          <p:cNvPr id="4" name="AutoShape 2" descr="data:image/jpeg;base64,/9j/4AAQSkZJRgABAQAAAQABAAD/2wCEAAkGBhQQEBQPEA8VFRIWFhcWFRYWFBMQGBIUFRgVFxoYFRQYHiYeFxkjHBgVHzAgLycqLS0sFx4xNTwqNSYtLCkBCQoKDgwOFw8PFCkcFBwpLCkpKSkpLCkpKSkpKSwsKSwpLCkpLCkpLCksKSwpKTYpKSksKSkpKTYpLCkpMDEsNv/AABEIAHwBlQMBIgACEQEDEQH/xAAcAAEAAgMBAQEAAAAAAAAAAAAABQYDBAcCAQj/xABREAACAQMBBQIGDAkKBQUBAAABAgMABBESBQYTITFBUQcUIjJhcRZCUlSBkZKTobHB0xU1U2Jyc3SztCMkM2NkgqKywtEXJTTD0kNEhJSjCP/EABgBAQEBAQEAAAAAAAAAAAAAAAADAQIE/8QAIREBAQADAAICAgMAAAAAAAAAAAECETEDMkGBEmETISL/2gAMAwEAAhEDEQA/AO40pSgUpSgUpSgUpSgUpVeuN+IA7RwJNdOp0v4tC86ow6q0vKMN6NWRQWGqrdyPtKeS1ikaOzhbRcSISklxKObQROOaIuRrccyTpGMMaw7W8IYgt5ZWsryNkjdl4ltJoLhSVDSJqVQTgZJAqc3Z2R4paQ25OWVBxG93K3lSOfSzlm+Ggj/+G+zsY/B8Pr0nV8rOfprFsxWsL1bLiO9tOjvb8R2laGWLBeIO2WZCja1BJI0OOmMWmqvv8xjjtriNdU0V3AY0BCmUysYGQMeS6klfmeXLnQWilVlbLaNxzkuobRfcQRi5kA/OnmGjPqj+GvT7tXS+VDti4L908VpNGfQypGjAephQWSlQ27+23mMlvcRiO6h0iVVJZHV86JYmPMxvhuvMFWU9MmZoFKUoFKUoFKUoFKUoFKUoFKUoFKUoFKUoFKUoFKUoFKUoFKUoFKUoFKUoFKUoFKUoFKUoFKUoFKUoFKUoFKUoKzvE73VymzI2ZIzHxrp1JVuAWKLEjDmpkYOC3UKjY5kEWCzs0hjWKJFSNBhVUBVUDsAHSoDY/wCNb/V14Vnp/V4uOno18SrLQaO3dmC5tZ7YnAlikjz3a1K5+DOa1d0tqm5s4ZW5ShdEy9qTx+RKp9IdW+ipiqRvVffgiXx6LDJcOFmtc6TLLpwJoD0DhVAcHkVUHII8oLvVZ26fGL+ztF5iIm8m/NVFaOEH0tI5YfqWrn1z4R9oyNrWWGEdkaw8UAdzO5yx9IC1Z/Bdt5Z3uUnH8+duNK/tZos6U4Y6okYwmjnjOcnWaaNx0ClKUFa2n5G17NlHOSC6jf0ohgkXPqbPyz31ZarOz38a2pNOOcVrGbVD2NPIyST4/RCQJ69Y7Ks1ApSlApWKe7SPBkkVc8hqYLk+jNZc0ClKUClKUClKUClKUClKUClKx3EAkRkJYBgQSrNGwB5eS6kMp9IINBkpXEPCDx4Ns21jb3t2kMwtwQLu5cgyTNGxDO5OcAVdLnwQwSDy7/aDHva7L/QykUF7pXMvBxuKdn7TvA03FCRRCNjkHTOzsQ46ahwgPhzyzgX3b234bGBrm5kCRr2nmWJ6Ko6sx7qCQpVL3O8KtttO4a2ijljcKXXiBBxFUgHGljgjIOO7PdX248Ktql1HZGK4E0kkaAPCYdPFYKGbiEHTz7AaC50qI2/vTDYjXcLME0li6QTTIgBx5bopCfCRWPdTeuPaUTzwI4iVyis4C8TSASVXJIGTjnjoaCbpVM3w8K1ps2TgNqmn6tHFpJjB6cRmICkjnjmenLBFb1jv5DNZR38cNw8blgUSEyyIU1atapnAGk889o76Cy0qrbn+ESDakkqW0coWJUZnkVUB1lgAAGJ9qeuK9bv+EO2vryayt9TGJNXEwOHIAwVtBzkgFl54wc8uXMhZ6UpQKUpQKUpQKUpQKUpQKUpQKUpQV/eDZkqzR39ooeeNTHJESEFzATq0BjyWRW8pSeXNgcBsj3Y762koIacQyL58Vxi2lj/SR8cvSMg9hNet49tPGY7W1UNdz54YbJSJFxrnlx7RcgY9szKo65GPZ+5FtH5c0S3M55yTzqs0jt62GEXuVcADkKDZn3ss0QytewBB1PGjPxYPM+jrXIN7N4jf3zy6HSOECGJZFKNzAd3KHmpbKcjzwq5wciuuz7nWUnn2Fs3rgiJ+PTmuP7z7EFlfz26xiOJyJoAowpjZUDBf0XDAjsyO8Vs6y8R9b+6+zhPtK2jLyJlZ/LikaJ0xHkEMv5wXkcg55g1oVbPBHbpLfTz6hmGIRovaTK2Xcd4HDVM9+qusuOMeruLDaUHKK7guU7rmJoJMemaDyT83WK6sdqzoyG6tbXIIDQxS3Lg+hpGRR69Jq1UrhRWNyrgQp+DJIVhnt1BKqSyzxsT/AC8bN5Tam1as8w2c5yCbPVa26NO09nOOreNRH0q0PF/zQrXze0u89laiaSKKeSVJTEwjdgkLyhRJjUgJQ5K4OO0UG1tTe2KKQ20KPc3X5CEBmTPQyuSEhX0sR6M1qDY97dc7u78WjP8A6FocNjuku2Gon9BU9Zqb2VseG1jEVvEsaDnhRjJPVmPVmPaTkmtyg53v3uXZwWLPHaRmQzWwMjgzyENcwqwMsmpzkEg8+YJqOsVmsjqsJtKjrbyFngf0KObQn0ry7watnhM/Fzfr7T+KgqvGqYSVLyZWWaXTdreJL2EyKrI6MY5Y2xqikABKkjkwwQQw5EMD6Klqpvg2HK+P9rx8VtbVcq4qk4UrDdXiRKXlkVEHVnYIo9bHlUE3hDsM6UuxKf6hJbr9yrVjVjpUDY78Ws0y2wd0lcEos0E9qZQOvD4yLrPoHOp6gUpSgUpSgUpSg4t4Wr5Lbbmz7mTJSNInYKMnTHPI3IcsmrbZ+GzZkhCmaRCemqGU5+QGqvb+WyTbzbOhkRXQxJqVgGVhquWwVPIjyRXT7LYdvCcw20UZ70iSP/KBWNNk7XS5UyRLIF5c5IZbfV6VEqqSPTiq3u7fDaV9dXJAaC1c2tvkAjiYzPLj3RyiA9ig+6ObNti84NvNN+Tid/kKW+yqF4BHzsx/deMSavWUiP1YrWKpYbGFjvakMS6Y2d3VQMAJLBIxUDsAbUAO4CpPw62fBmsdpKOaPoY/q2E0f1S1LpZcfetpQPJtrRdR7nkDKo9ZWRj/AHa3/DVs3jbIlbtieOUerVob/C7VjWx4WdqiHZE+ObTBYUA9sZSAQP7ms/BWvtG5/AOwVCY40cSonbquZTzOO3Ds7Y7lqNhl/Cf4EhzqVYxezj026JGoPrlZh8BrV8Pd4QljBq0q07OTjIHDCKCQeuOKTig+b77uA2Fpsa3jEt9I6Sux5sMZM1xNJ1UM5I1HrkgZxiug7qburs+zis0OoRjm2Ma3YlmbHZlieXYMCs2x9hx2wbTqaRzqllc6pJmHLLt6OgUYVRyAA5VIMcDNaxwPwY2LXRvbCJzGs0o8YdeTJaR8TKIexpGkCD80SHsrse7+51pYZ8UtkjYjSz82dh1wXYliM88Zql+AWwAsp7rHlTTnn+ZGBj/E0ldOrG0pSlawpSlApSlApStHa+24bRBJcShFLBRyZizHoFVQWY9TyHQE9BQb1KrsXhD2exwb+FD3SNwP3mmpuzv45l1wypIvejK4+NSRQZ6UpQKUpQVrdZONcXt63nGdraPt0Q2pKYHdmXjMfWO6rLVRsNpJs24mtrphHDNO89tM3kxsZzreF3PJJBIXIBI1KwxzBFWO52tDEuuSeNE66mkRBjvyTig265zv3s0bU2nbbNU4EMck9xIObRJJpRFQ9jsRnn05HBxip6Xe5ro8LZUYnboblgwtYvTxOXHb8xM+krWju3sYWm1ZkMjSSSWcUssrYDTS8ecOxA5AAFFCjkqhR2UGaHwT7PU5aGST0SXFw4+FdeD8NQ+9W5RsFTaOyWaJrYMzwFnliaBvKlCxk8umoopGdOR5WDXSK8yIGBUjIIwR3g8jQVi134KorXdjcRAqG4kcZvYWBGQyyQamCnr5SLWT/iPs/wB+pn3OH1+rh6dWfRivXg7kJ2XagnOmPhg96xFo1PxKKseKCr7OD314l60LxW0COtuJVMck0kukPKY28pECrpUEAnWxwBjOTe1tM+zn7r0L8Elvcp9ZFWSq3vyuIreT3F7Zt6g06Rn6HNBZKUpQVbwmfi5v19p/FQVXTVh8Jn4ub9fafxUFV41Xxo+X4TXg18y9/bX+iC2FSW+G0JYo4UgkEbz3EUHE0iQxrJqyyqfJLcuWcjn0NRvg0/o7z9tk/dQVub79LL9vtvrYVO9VnIy2e4tqrCWWM3M35W5Y3T5/N1+SnqUKKnlQAYAwB2DkB8FehSsa5rvzZrPtMxyLlVs09BUvPIQysOasOGCCOYxU7uRvG8mqxumzcxLqVzy8ZgzgSY92DhXHfg9GFQu8LZ2tP6La1X43um+2o7asbBRcRNong1SxP1wyqcqw7UcZVh2g94FUmO8UrlrL9OsUrU2Rfce3hnxjiRpJjOca1DYz29a26mqUpSgVr398kEbTStpRRljgtgdOgBJrYpQcL25t9Zd47e+CTG1i4acTgTAaQr5YArnAaQ9nYa7TszasdzHxYX1JkjOGXmOR5MAa26UGltuxM9tPADgyRSRg9xdGX7a4T4JN7ZrC4lsDZyzNI3OKPAkilTKsSGIAXoCSRjSDX6DrwsKglgoDHqcDJx0ye2git39icBpriTBuLl+JKQchQoCRxqcDKogAzgZJY4GcDJvRs/xiyuYMZMkMqj1lGA+nFSlQu+W1Db2UrpzlYCKEe6nmIjjHymB9QNBTfAVsthYm7lJJk/k4s+1gieRsD1yyTH4q1P8A+gdks9rb3KqSsUjq/wCasoXDHuGpFHrYV0nYWyVtLaG1TzYo1jB6Z0gAk+knJ+Gt1lBBBGQeRB55FGuWbg71X+1bVbYR8JEURy3wY6mUcsQoVwZyOr5IXzsZwp6LfjgWkgTU3DhbTktI50IcZJyzty68yTW6iBQAoAA6ADAHqFeqMVDwS7PaDY9qjoVch3YMCpBeR2GQeY5EVb6UoFKUoFKUoFKUoIPenelbJFAXiXEmRDCDgyEdWY+0jXkWfs9JIBodvbv41b3lxIZbnxiEFzkLGsriMxwoTiOPD4x1OMnJr1ATJc3c8hLS+MzQ6jz0xQyFY419yoHPA6kknJNZL19Kq/uZIW+RNG32VWY/1tK5/wCtOnvGGGGAIPYRkfEahLvcWxlbWbONJPykQNtJn9ZEVb6anqVJVUr7Z13YRvPbXjXEcas5gu/5RiqgsRHcqA6nA5ag9WTZ16J4Y51GBIiOO3AdQw+us08QdWQ9GBB9RGKgfB9Nq2VZ56rBGh9ca8M/SpoLDSlKDHPArqUdQykYKsAwI7iDyIqJt9y7GNtabOtVbOci3iBB9B08qmqUHwDHIVW97Ea3kh2milhBrS4VRktaS6S7ADmTGyRyY7lfvqy0oMcE6yIsiMGRgGVlOoMpGQQR1BHbVf27vNqLWVgRLesNPk+UloDy4tww5IF6hPOYgADqRyTdmyEt/DbuX4Ml1cLJEssscbKvjLBeGrBQAUXljsrqm91wmy9mS+JxpCxxHCI1VAssrBAwUDBIyW/u0HrZm37W1MWyLYvPNDGqFIl1mNUAUtNIcIh6E5bOT6RVprj3glkWHaDw/lbbySeZLRSam59rESaj36TXYaBVa8IvLZsz/kzFL81NFJ/pqy1B78Qa9mXqdptp8evhsR9OKCcpWvs654kMcnu0VvlKD9tbFBVvCX+L2/X2n8VBVdNWHwmfi8/tFp/FQ1XjVfGj5fhNeDT+jvP22X93BW5vx5tn+32v+etPwa+Zeftsn7m3Nbu/HmWn7fafvRU71WcixivtfBX2sa5rto/81u/1Vr9U9YboZjcfmt9RrNtn8a3n6u1/yzVjm81vUfqq+Hq8+fsum5JzsyyP9lt/3SVNVBbiH/ldj+ywfukqdqD0FKUoFKUoFKUoFKUoNLa22oLROLczpEhOAXYIC2CcDPU4BOB3VRtlbwfhzaSNCp8QsSZNTArx7pgVjOk8wqguw7ehOMip3frcUbWWGOS4aOONy7BFDM5I0jDE4XA1dh61MbA3fhsYFtraPRGvPvLMerO3VmPf6h0AFBI0pSgUpSgUpSgUpSgUpSgUpSg5TZ/014P7bc/S4P214242LaQ9wB+Ig/ZWS3/6i+/bJvqjP15rBvEf5pN+gavPV577OuClfBX2oPQVW9wRptGi/J3N5H8C3U2PoIqyVW9zBpa/j9zfzf8A6JDL/wBw0FkpSlApSlArw8oXzmA9ZA+uuc+E3e6VZRs+2laPyBJPIh0uAxISNG6oTpZiRzxpxjNc2fZsRyzxqx6lnGsn0lmya2TbLdJbdC7X8JWkx8x7uUg+icXIT4y6/HVx8MN9lrS1B9tJOw9Ea8Nc+tpT8mueIFdF05CkKVK+SVxgqVI80jAI7sVkutsPczF5p2uJwqx+THqZUQsQNES9csxJxzJrdM2zWV60Fxb3Efnxzx4HuhIwiZf7yuw+Kv0JXFt0t0Li5uoXktpIreKRJXeVDCXMZ1oiRthjlgpJwAAD24FdprL1s4Vr7Qt+JDJH7pGX5SkfbWxSsag9xptezLJ++1gz6xGoP05qcqteDnls2BPccSP5qWSP/TVloKr4TP8AoP8A5Fp/Ew1XqsHhMP8AMVHfdWn8RFVfqvjR8vwmPBsf+uHdd5+VbWxrf348y0/b7T96KjPB02J9oJ/Wwv8AKgjH+ipLffpZD+32v0MT9lTy7VceRZBX2vgr7WNc224MbWuvTDan+IH2V4ccj6jWXeIY2tP6bW2P+O6FYwKvhx58/ZbPB+2dlWP7LD9Eaip+q34OGzsmy9ECD5Ix9lWSoPQUpSgUrXv9oR28ZlnlSONeruwRR6yeVQi7/Wzc40upB2NHY3sin0qwiwR6aCx0qu+zqDtgvR69n332RVtbK3st7mTgxO4k0l9EkM9uxUEAlRKi6gCRnGcZHfQTFKUoFKUoFKUoFKUoFKUoFKUoFKUoFKUoOU2JzLdnvvbr/DIV/wBNYd4Rm1lHeAPjZR9tetjtqWV/dXV23x3M1ZNqrqjC+6lgX5U8S/bV56/Tz33+3VhSlKg9BVb3bbF9tNP6+F/l2sA+tDVkqtbGGNq7QHfHZv8AGs6f6KCy0qB2DvlDeSNEgdGwzRl1Ci4iRyhlhYE6kyPQRlSRggnBtXbdxJO1rs4RF4V1TyTB2jViMxwDQQeI3nE89C4JBLAUFlpUbsDbi3cXEClJFYxzRNjVDKvnI2O7IIPQggjkakqDhO1Umvdp3ot7eSZ/GChCABUWFViGuRiETzCcE551L7M8F9zKc3oSKBQWZEk4skuOYQkABFPackkchjORervb8Gz7mCxSEjjuzuU6QtNJhXk/WSsVB7wewcrDceY36J+qt2zT857Cs2uFtLZGIafhR6h1RSup2HpCK5HpAr9DbN2bHbRJBBGEjQBVUcsAd/ee89TXD/BgM32zs9kchHrFuw+omuy7e3mgsQjXEmkO2kYUuQAMs7AcwijmzdAOtKRK0ryjhgGBBBGQRzBB7Qa1tqbVitYjNO4RBjnzJJJwFVRzZieQUAknpWNbdK1dm7TjuIUuIX1RuupT05ekHoQcgjsIIr3Z30c6CWGRJI26OjK6n1MORoIPcU4t5k9xeXq/B4zKw+hqsdVrcwYa/T3N/N/jSGT/AF1ZaCpeEz/pIx33dp++Q/ZUDU54TD/NoB33lt9D5+yoOq+NHy/Df3BbF9er3xWr/wAQh/yipffTm1gO+/h+hJm+yoHdF9O1WH5SzPxwzD76rBvYMz7NXvvc/ItbtvsrjLtUw5FjFKUrl053vTy2s3ps4fomuf8AesK9az73DG1l9Nl/lnP/AJVr1fDjz+T2WPwZn/lcA9yZk+RPKn2VsvvnCt0bVlkAEiw8bR/I+MOquITIDyfDL1AGWAznlUf4NJP5tPF+Tu7hfgdhMPolFVqy2ibjZlxD4heM109zKsscKMmuSV3idW1gnRiLBx7SoV6I6pSqNs66k20kXEikis1XNwCWiN1cjyWhXBDcGNg+o8tRAHMBq24L99lYhumZ7HpDcnLm3HZFdHrpHRZumMBsHmQ97HtFvrqa9nGtIZngtEbmkfBOiSYL0MjSB1DdioMYyc2uq54O0I2ZbMesiGY+ud2lP+erHQKid4thC6jGl+HPG3Et5gMmGUDGce2QjKsvRlJHcRLUoIndvbRuYm4icOeJzFPHnISVQCdJ7UYFXU9qsK8Nvbbi78SMh4uQudLcPildYi4uNPF0+VoznFV7au2xYbQuwi65ri3tmgizzmuQ08IUDuwIix7FUk9KmrPc+MWHiM54hfLzSDyWe4ZtbTK3VX4nlKezC91BYK0rjbUEcqQSXESTSeZG0iK7/ooTk1V03nuYh+DWj4m0h5MblSIZYegu5COSqo89Bz1+SOTA1IDcSHxWSBmZppcNJdHHGadSGWXV2FGAKqPJXAA5UFlpUFu3vBxYStyVjuYWMVwuQoEigHWufaOpV19DDuNbU289onn3tuv6U8S/W1BJ0qDffrZ467TtP/sw/wDlUhe7Xihga6klUQqusvnIKnoVx52cjAHXIx1oNylQOzt8YZZFgkSa3mfnGlxGYDKOv8meaue9QdQ7QKkdrbYitY+LO+lchQAGdndjhURFBZ2J6KATQbtKi9l7xQ3EDXIYoiF1lEo4TQtH54lU+YQOfPsIPbWHdneqO/V2jV0KMAVkXQxRxrjkC9dDoQw+EdQaCapSlApXwGvtByDdls2sbe6Mj/Llkb7a3LoZktU91d23+GVZD9CGq28klsWtop24cTNGmVhY6UYgZOjmaxnac5eN+O2qNxIh0Q8mCsuSNGDyY1T85rSX8d/LbvYpXGPZxfe/G+atvu6ezi+9+N81bfd1La2nZ65vvJeSHak1rC2hbqOztZZwfKgLeOyYjXtdo8gNnC5B58hUB7OL7343zVt93WkLqeR5LprqTiB4pshLcAyRKY0JHD6BWYY7c0HRd/NlJFsxpIAYnso+JbvGdLQiNdJCn3Jj1KQeRB9VWDYmx47SERRZIyzs7HW8sjkszyN7ZmJyT9gArkG0N6bu4hkt5btjHKjRuOHbjKuCpGRHkcj1rMm+18AALxuQx/RW33dBet6NdjcR7Qt49ZmaO2nh1CMTFzpgfUeSujkLk9Vcj2orZNztOXktvaWwPtpJpLth6REiIpP9+ua3+893OgSW7YqHjkH8nbjDxOsiHIj7GUfVUzbbwXrjJ2hKPVFZ/bCaCd3Y2At7s1pJpH8ZuSHln5axLBKeEUGMKkbICqYx165JMha3d1BdpZ3NxHOk0E8iusBt3QwtCuDh2VgeL3DGmueWu8F1aL4tDduI0LBcx27HmxY5PD7yaxy7zXbTJcNdtxI0kjU8O35LKYywxw8HJjT4vTQaXg1fF7s094dfjtpftArqm60Qu5JtpyYYSF4LcHmEtY3K8h3yupc944Y9rXH9nWrW7xSRTuGhOYziFtJ0snMFOfksamdmbz3dtDHbw3bLHGoRBw7c4VRgZJjyT6a3bJF8strQ7JuJbG4uEitdCz2vEYLw1ZmWSBM82CsAyqMkCTHRRW3suFr+5F/LGy28XKzjkUozMfPuWjPNSR5CA8wuo8tdc2k3iumnW6a5JlRGjVuFb8lZlY4HDxnKjn1699bfs4vvfjfNW33dZtq0x7FklvbzZokEdiWS6lVSwkkW5DBoUPRImkilZiOZ1kDGSalJdlyWFw1xY2okt5VUTW8TRwskqchNErlUOUwrLlc6EIzzrnSbz3azPci7biOiRseHb80jMjKMcPHIyPz9PorY9nF978b5q2+7oL3uRemSfaOqKSJjdJJw5QodQ9tbqCQrMOZRuhNWyuHw7zXaTSXC3bCSVUVzw7fDCLVp5cPAPltz9XdWz7OL7343zVt93TZpffCYn/Lmk7YpbeX1aJ4s/wCEtVfIqs7T3lu7mF7ea7Zo5FKsOHbrkHuIjyD6a1vwnP75b5EH3dUwzkTzwuXFrsLjg7Ss5ScKxltye4zKrJn1vEF9bCrVvE2b/Zif1tw/ybaVf+4K5LdXM0i6WuXxlWBCwKQyMHUghMghgD8Fbs+8t280U7XbGSIOEPDt+QkChuXDwfNFc5WW7jrHGyaruNK4x7OL7343zVt93T2cX3vxvmrb7uudutLPvqMbTgPfaTD5M0H+9alVW721cTypNLcMzorxqdEAwshRm5BBnmi1uwTSt/7lx6kg+2Oq45yRLPC27WHdXabW11eRBQRJEt0uW08414UuMjngLCf71WncOHRsuyXt8WhJ9bRqx+k1yPedZY0EwupNarLg6YF5MhVl8mMEqwOCPQD1ANb1nvfeRRpEl2wRFVVHCtzhVAAH9H3Cp2zaklkdH8Hgxs9B2iW5B9YuZwasM65RgRkYPpzyriez957u3ThxXbBdcj44dufKldpG6x+6djjsrZO+98eXjjfNW33dZtunR/B/+KbH9lg/drVgriGzt6Lu3hjt4rthHGiog4ducKgAAyY8nkOtbHs4vvfjfNW33dNmnZ6Vxj2cX3vxvmrb7uns4vvfjfNW33dNmnQ7xB+GbY4GfErrs/rrP/c/GaslcPfee7My3Ju24qI8anh2/JJGjZhjh46xpz9HprZ9nF978b5q2+7ps06HtQ42tYke2t7xT6s2jfWKslcPm3mu3mjuGu24kSuqHh2/IS6NXLh4OdC/FWz7OL7343zVt93TZpdbvYdvcbacXFtDL/MoiOJEkuCJ5hkageeCB8AqwQ7tWqeZZwL+jDEv1LXIfZLd8fxrxtuLw+Fnh2/mBteMcPHU9a2fZxfe/G+atvu6Dr62EYGBEgHoRR9lUrcHdtZba3nuJpZkhZxbQuVEUIhlkjjbQoHEcKowzFsdmKqvs4vvfjfNW33da2zN5bu2iWCG7YRrnAMdu3UljzMeTzJoOy7U2TFdRGG4iWSM8yrDtHQg9VYdhHMVVd0tho11cytLNKtrcNDbLNM84hHAhLsuskltTuuokkLyHbmm+zi+9+N81bfd1rWG8t3BxOHdsOJI0r/yducu+MnnHy6Dl6KbF5vtgRXG2WjcNwjbRTzRBiI55UleOJpk9vhVPLodK5zpFZ97bJ1vLOeC4aB52a0ldFjcsmiSePyZFZch42GcchK1c/Xee7E7XIu24rRrETw7fzEZ2UY4eBzduf8AtS93lu5jGZLtiYpBKn8nbjDgMoPKPnyZuVB007uXXZtm4+GCxI+Lg1D7IF7tBHtp5tNtFPPFLOhEU14IpnQRosYAgXCgMw5nouMk1U/Zxfe/G+atvu6+7D2zdIpjjvZFUvJIcR2py8rtI5y0R6szGg3d8d4fY7OI7KFeBcIH4RzpjkjJVnQdmtTHn0pnqTSs8+6a7Qbi3tzNMyqFXIt00jLE4CRLSg//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718" y="2204864"/>
            <a:ext cx="7338123" cy="2246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52905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Informal</a:t>
            </a:r>
            <a:endParaRPr lang="nl-BE" dirty="0"/>
          </a:p>
        </p:txBody>
      </p:sp>
      <p:sp>
        <p:nvSpPr>
          <p:cNvPr id="3" name="Tijdelijke aanduiding voor inhoud 2"/>
          <p:cNvSpPr>
            <a:spLocks noGrp="1"/>
          </p:cNvSpPr>
          <p:nvPr>
            <p:ph sz="quarter" idx="1"/>
          </p:nvPr>
        </p:nvSpPr>
        <p:spPr/>
        <p:txBody>
          <a:bodyPr/>
          <a:lstStyle/>
          <a:p>
            <a:pPr marL="0" indent="0">
              <a:buNone/>
            </a:pPr>
            <a:endParaRPr lang="nl-BE" i="1" dirty="0" smtClean="0"/>
          </a:p>
          <a:p>
            <a:pPr>
              <a:buFontTx/>
              <a:buChar char="-"/>
            </a:pPr>
            <a:r>
              <a:rPr lang="nl-BE" dirty="0" smtClean="0"/>
              <a:t>Group / </a:t>
            </a:r>
            <a:r>
              <a:rPr lang="nl-BE" dirty="0" err="1" smtClean="0"/>
              <a:t>individual</a:t>
            </a:r>
            <a:endParaRPr lang="nl-BE" dirty="0" smtClean="0"/>
          </a:p>
          <a:p>
            <a:pPr>
              <a:buFontTx/>
              <a:buChar char="-"/>
            </a:pPr>
            <a:r>
              <a:rPr lang="nl-BE" dirty="0" smtClean="0"/>
              <a:t>Trust</a:t>
            </a:r>
          </a:p>
          <a:p>
            <a:pPr marL="0" indent="0">
              <a:buNone/>
            </a:pPr>
            <a:endParaRPr lang="nl-BE" dirty="0"/>
          </a:p>
        </p:txBody>
      </p:sp>
    </p:spTree>
    <p:extLst>
      <p:ext uri="{BB962C8B-B14F-4D97-AF65-F5344CB8AC3E}">
        <p14:creationId xmlns:p14="http://schemas.microsoft.com/office/powerpoint/2010/main" val="16105402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Working</a:t>
            </a:r>
            <a:r>
              <a:rPr lang="nl-BE" dirty="0" smtClean="0"/>
              <a:t> </a:t>
            </a:r>
            <a:r>
              <a:rPr lang="nl-BE" dirty="0" err="1" smtClean="0"/>
              <a:t>together</a:t>
            </a:r>
            <a:r>
              <a:rPr lang="nl-BE" dirty="0" smtClean="0"/>
              <a:t> </a:t>
            </a:r>
            <a:endParaRPr lang="nl-BE" dirty="0"/>
          </a:p>
        </p:txBody>
      </p:sp>
      <p:sp>
        <p:nvSpPr>
          <p:cNvPr id="3" name="Tijdelijke aanduiding voor inhoud 2"/>
          <p:cNvSpPr>
            <a:spLocks noGrp="1"/>
          </p:cNvSpPr>
          <p:nvPr>
            <p:ph sz="quarter" idx="1"/>
          </p:nvPr>
        </p:nvSpPr>
        <p:spPr/>
        <p:txBody>
          <a:bodyPr/>
          <a:lstStyle/>
          <a:p>
            <a:r>
              <a:rPr lang="nl-BE" dirty="0" smtClean="0"/>
              <a:t>Strong team</a:t>
            </a:r>
          </a:p>
          <a:p>
            <a:pPr marL="0" indent="0">
              <a:buNone/>
            </a:pPr>
            <a:endParaRPr lang="nl-BE" dirty="0" smtClean="0"/>
          </a:p>
          <a:p>
            <a:r>
              <a:rPr lang="nl-BE" dirty="0" err="1" smtClean="0"/>
              <a:t>Work</a:t>
            </a:r>
            <a:r>
              <a:rPr lang="nl-BE" dirty="0" smtClean="0"/>
              <a:t> </a:t>
            </a:r>
            <a:r>
              <a:rPr lang="nl-BE" dirty="0" err="1" smtClean="0"/>
              <a:t>with</a:t>
            </a:r>
            <a:r>
              <a:rPr lang="nl-BE" dirty="0" smtClean="0"/>
              <a:t> </a:t>
            </a:r>
            <a:r>
              <a:rPr lang="nl-BE" dirty="0" err="1" smtClean="0"/>
              <a:t>network</a:t>
            </a:r>
            <a:r>
              <a:rPr lang="nl-BE" dirty="0" smtClean="0"/>
              <a:t> </a:t>
            </a:r>
            <a:r>
              <a:rPr lang="nl-BE" dirty="0" err="1" smtClean="0"/>
              <a:t>youngster</a:t>
            </a:r>
            <a:endParaRPr lang="nl-BE" dirty="0" smtClean="0"/>
          </a:p>
          <a:p>
            <a:pPr marL="0" indent="0">
              <a:buNone/>
            </a:pPr>
            <a:endParaRPr lang="nl-BE" dirty="0" smtClean="0"/>
          </a:p>
          <a:p>
            <a:r>
              <a:rPr lang="nl-BE" dirty="0" err="1" smtClean="0"/>
              <a:t>Work</a:t>
            </a:r>
            <a:r>
              <a:rPr lang="nl-BE" dirty="0" smtClean="0"/>
              <a:t> </a:t>
            </a:r>
            <a:r>
              <a:rPr lang="nl-BE" dirty="0" err="1" smtClean="0"/>
              <a:t>with</a:t>
            </a:r>
            <a:r>
              <a:rPr lang="nl-BE" dirty="0" smtClean="0"/>
              <a:t> </a:t>
            </a:r>
            <a:r>
              <a:rPr lang="nl-BE" dirty="0" err="1" smtClean="0"/>
              <a:t>network</a:t>
            </a:r>
            <a:r>
              <a:rPr lang="nl-BE" dirty="0" smtClean="0"/>
              <a:t> </a:t>
            </a:r>
            <a:r>
              <a:rPr lang="nl-BE" dirty="0" err="1" smtClean="0"/>
              <a:t>organisation</a:t>
            </a:r>
            <a:endParaRPr lang="nl-BE" dirty="0"/>
          </a:p>
        </p:txBody>
      </p:sp>
    </p:spTree>
    <p:extLst>
      <p:ext uri="{BB962C8B-B14F-4D97-AF65-F5344CB8AC3E}">
        <p14:creationId xmlns:p14="http://schemas.microsoft.com/office/powerpoint/2010/main" val="19296150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Importance</a:t>
            </a:r>
            <a:r>
              <a:rPr lang="nl-BE" dirty="0" smtClean="0"/>
              <a:t> strong team</a:t>
            </a:r>
            <a:endParaRPr lang="nl-BE" dirty="0"/>
          </a:p>
        </p:txBody>
      </p:sp>
      <p:sp>
        <p:nvSpPr>
          <p:cNvPr id="3" name="Tijdelijke aanduiding voor inhoud 2"/>
          <p:cNvSpPr>
            <a:spLocks noGrp="1"/>
          </p:cNvSpPr>
          <p:nvPr>
            <p:ph sz="quarter" idx="1"/>
          </p:nvPr>
        </p:nvSpPr>
        <p:spPr/>
        <p:txBody>
          <a:bodyPr/>
          <a:lstStyle/>
          <a:p>
            <a:r>
              <a:rPr lang="nl-BE" dirty="0" err="1" smtClean="0"/>
              <a:t>Good</a:t>
            </a:r>
            <a:r>
              <a:rPr lang="nl-BE" dirty="0" smtClean="0"/>
              <a:t> contact</a:t>
            </a:r>
          </a:p>
          <a:p>
            <a:r>
              <a:rPr lang="nl-BE" dirty="0" smtClean="0"/>
              <a:t>Trust</a:t>
            </a:r>
          </a:p>
          <a:p>
            <a:r>
              <a:rPr lang="nl-BE" dirty="0" err="1" smtClean="0"/>
              <a:t>Structure</a:t>
            </a:r>
            <a:endParaRPr lang="nl-BE" dirty="0" smtClean="0"/>
          </a:p>
          <a:p>
            <a:r>
              <a:rPr lang="nl-BE" dirty="0" err="1" smtClean="0"/>
              <a:t>Agree</a:t>
            </a:r>
            <a:r>
              <a:rPr lang="nl-BE" dirty="0" smtClean="0"/>
              <a:t> </a:t>
            </a:r>
            <a:r>
              <a:rPr lang="nl-BE" dirty="0" err="1" smtClean="0"/>
              <a:t>about</a:t>
            </a:r>
            <a:r>
              <a:rPr lang="nl-BE" dirty="0" smtClean="0"/>
              <a:t> </a:t>
            </a:r>
            <a:r>
              <a:rPr lang="nl-BE" dirty="0" err="1" smtClean="0"/>
              <a:t>discissions</a:t>
            </a:r>
            <a:r>
              <a:rPr lang="nl-BE" dirty="0" smtClean="0"/>
              <a:t> </a:t>
            </a:r>
          </a:p>
          <a:p>
            <a:r>
              <a:rPr lang="nl-BE" dirty="0" smtClean="0"/>
              <a:t>Be </a:t>
            </a:r>
            <a:r>
              <a:rPr lang="nl-BE" dirty="0" err="1" smtClean="0"/>
              <a:t>aware</a:t>
            </a:r>
            <a:r>
              <a:rPr lang="nl-BE" dirty="0" smtClean="0"/>
              <a:t> of the </a:t>
            </a:r>
            <a:r>
              <a:rPr lang="nl-BE" dirty="0" err="1" smtClean="0"/>
              <a:t>situation</a:t>
            </a:r>
            <a:endParaRPr lang="nl-BE" dirty="0" smtClean="0"/>
          </a:p>
          <a:p>
            <a:r>
              <a:rPr lang="nl-BE" dirty="0" smtClean="0"/>
              <a:t>New employees</a:t>
            </a:r>
          </a:p>
          <a:p>
            <a:endParaRPr lang="nl-BE" dirty="0"/>
          </a:p>
          <a:p>
            <a:pPr marL="0" indent="0">
              <a:buNone/>
            </a:pPr>
            <a:r>
              <a:rPr lang="nl-BE" dirty="0" smtClean="0"/>
              <a:t>-&gt; feeling safe </a:t>
            </a:r>
            <a:r>
              <a:rPr lang="nl-BE" dirty="0" err="1" smtClean="0"/>
              <a:t>and</a:t>
            </a:r>
            <a:r>
              <a:rPr lang="nl-BE" dirty="0" smtClean="0"/>
              <a:t> secure</a:t>
            </a:r>
          </a:p>
        </p:txBody>
      </p:sp>
    </p:spTree>
    <p:extLst>
      <p:ext uri="{BB962C8B-B14F-4D97-AF65-F5344CB8AC3E}">
        <p14:creationId xmlns:p14="http://schemas.microsoft.com/office/powerpoint/2010/main" val="24374834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Work</a:t>
            </a:r>
            <a:r>
              <a:rPr lang="nl-BE" dirty="0" smtClean="0"/>
              <a:t> </a:t>
            </a:r>
            <a:r>
              <a:rPr lang="nl-BE" dirty="0" err="1" smtClean="0"/>
              <a:t>with</a:t>
            </a:r>
            <a:r>
              <a:rPr lang="nl-BE" dirty="0" smtClean="0"/>
              <a:t> </a:t>
            </a:r>
            <a:r>
              <a:rPr lang="nl-BE" dirty="0" err="1" smtClean="0"/>
              <a:t>network</a:t>
            </a:r>
            <a:r>
              <a:rPr lang="nl-BE" dirty="0" smtClean="0"/>
              <a:t> </a:t>
            </a:r>
            <a:r>
              <a:rPr lang="nl-BE" dirty="0" err="1" smtClean="0"/>
              <a:t>youngster</a:t>
            </a:r>
            <a:endParaRPr lang="nl-BE" dirty="0"/>
          </a:p>
        </p:txBody>
      </p:sp>
      <p:sp>
        <p:nvSpPr>
          <p:cNvPr id="3" name="Tijdelijke aanduiding voor inhoud 2"/>
          <p:cNvSpPr>
            <a:spLocks noGrp="1"/>
          </p:cNvSpPr>
          <p:nvPr>
            <p:ph sz="quarter" idx="1"/>
          </p:nvPr>
        </p:nvSpPr>
        <p:spPr/>
        <p:txBody>
          <a:bodyPr/>
          <a:lstStyle/>
          <a:p>
            <a:r>
              <a:rPr lang="nl-BE" b="1" dirty="0" smtClean="0"/>
              <a:t>Parents</a:t>
            </a:r>
          </a:p>
          <a:p>
            <a:pPr>
              <a:buFontTx/>
              <a:buChar char="-"/>
            </a:pPr>
            <a:r>
              <a:rPr lang="nl-BE" dirty="0" err="1" smtClean="0"/>
              <a:t>To</a:t>
            </a:r>
            <a:r>
              <a:rPr lang="nl-BE" dirty="0" smtClean="0"/>
              <a:t> </a:t>
            </a:r>
            <a:r>
              <a:rPr lang="nl-BE" dirty="0" err="1" smtClean="0"/>
              <a:t>involve</a:t>
            </a:r>
            <a:r>
              <a:rPr lang="nl-BE" dirty="0" smtClean="0"/>
              <a:t> (+ - )</a:t>
            </a:r>
          </a:p>
          <a:p>
            <a:pPr>
              <a:buFontTx/>
              <a:buChar char="-"/>
            </a:pPr>
            <a:r>
              <a:rPr lang="nl-BE" dirty="0" smtClean="0"/>
              <a:t>Home </a:t>
            </a:r>
            <a:r>
              <a:rPr lang="nl-BE" dirty="0" err="1" smtClean="0"/>
              <a:t>visits</a:t>
            </a:r>
            <a:r>
              <a:rPr lang="nl-BE" dirty="0" smtClean="0"/>
              <a:t>: gender </a:t>
            </a:r>
            <a:r>
              <a:rPr lang="nl-BE" dirty="0" err="1" smtClean="0"/>
              <a:t>sensitivity</a:t>
            </a:r>
            <a:endParaRPr lang="nl-BE" dirty="0" smtClean="0"/>
          </a:p>
          <a:p>
            <a:pPr>
              <a:buFont typeface="Arial" panose="020B0604020202020204" pitchFamily="34" charset="0"/>
              <a:buChar char="•"/>
            </a:pPr>
            <a:r>
              <a:rPr lang="nl-BE" b="1" dirty="0" err="1" smtClean="0"/>
              <a:t>Friends</a:t>
            </a:r>
            <a:endParaRPr lang="nl-BE" b="1" dirty="0" smtClean="0"/>
          </a:p>
          <a:p>
            <a:pPr>
              <a:buFontTx/>
              <a:buChar char="-"/>
            </a:pPr>
            <a:r>
              <a:rPr lang="nl-BE" dirty="0" smtClean="0"/>
              <a:t>Peer </a:t>
            </a:r>
            <a:r>
              <a:rPr lang="nl-BE" dirty="0" err="1" smtClean="0"/>
              <a:t>influence</a:t>
            </a:r>
            <a:r>
              <a:rPr lang="nl-BE" dirty="0" smtClean="0"/>
              <a:t>: tool </a:t>
            </a:r>
            <a:r>
              <a:rPr lang="nl-BE" dirty="0" err="1" smtClean="0"/>
              <a:t>for</a:t>
            </a:r>
            <a:r>
              <a:rPr lang="nl-BE" dirty="0" smtClean="0"/>
              <a:t> information</a:t>
            </a:r>
          </a:p>
          <a:p>
            <a:pPr>
              <a:buFont typeface="Arial" panose="020B0604020202020204" pitchFamily="34" charset="0"/>
              <a:buChar char="•"/>
            </a:pPr>
            <a:r>
              <a:rPr lang="nl-BE" b="1" dirty="0" smtClean="0"/>
              <a:t>Professionals</a:t>
            </a:r>
            <a:r>
              <a:rPr lang="nl-BE" dirty="0" smtClean="0"/>
              <a:t> </a:t>
            </a:r>
          </a:p>
          <a:p>
            <a:pPr>
              <a:buFontTx/>
              <a:buChar char="-"/>
            </a:pPr>
            <a:r>
              <a:rPr lang="nl-BE" dirty="0" smtClean="0"/>
              <a:t>School</a:t>
            </a:r>
          </a:p>
          <a:p>
            <a:pPr>
              <a:buFontTx/>
              <a:buChar char="-"/>
            </a:pPr>
            <a:r>
              <a:rPr lang="nl-BE" dirty="0" err="1" smtClean="0"/>
              <a:t>Police</a:t>
            </a:r>
            <a:r>
              <a:rPr lang="nl-BE" dirty="0" smtClean="0"/>
              <a:t> </a:t>
            </a:r>
          </a:p>
          <a:p>
            <a:pPr>
              <a:buFontTx/>
              <a:buChar char="-"/>
            </a:pPr>
            <a:r>
              <a:rPr lang="nl-BE" dirty="0" err="1" smtClean="0"/>
              <a:t>Juvenile</a:t>
            </a:r>
            <a:r>
              <a:rPr lang="nl-BE" dirty="0" smtClean="0"/>
              <a:t> court</a:t>
            </a:r>
            <a:endParaRPr lang="nl-BE" dirty="0"/>
          </a:p>
        </p:txBody>
      </p:sp>
    </p:spTree>
    <p:extLst>
      <p:ext uri="{BB962C8B-B14F-4D97-AF65-F5344CB8AC3E}">
        <p14:creationId xmlns:p14="http://schemas.microsoft.com/office/powerpoint/2010/main" val="3744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Work</a:t>
            </a:r>
            <a:r>
              <a:rPr lang="nl-BE" dirty="0" smtClean="0"/>
              <a:t> </a:t>
            </a:r>
            <a:r>
              <a:rPr lang="nl-BE" dirty="0" err="1" smtClean="0"/>
              <a:t>with</a:t>
            </a:r>
            <a:r>
              <a:rPr lang="nl-BE" dirty="0" smtClean="0"/>
              <a:t> </a:t>
            </a:r>
            <a:r>
              <a:rPr lang="nl-BE" dirty="0" err="1" smtClean="0"/>
              <a:t>network</a:t>
            </a:r>
            <a:r>
              <a:rPr lang="nl-BE" dirty="0" smtClean="0"/>
              <a:t> </a:t>
            </a:r>
            <a:r>
              <a:rPr lang="nl-BE" dirty="0" err="1" smtClean="0"/>
              <a:t>organisation</a:t>
            </a:r>
            <a:endParaRPr lang="nl-BE" dirty="0"/>
          </a:p>
        </p:txBody>
      </p:sp>
      <p:sp>
        <p:nvSpPr>
          <p:cNvPr id="3" name="Tijdelijke aanduiding voor inhoud 2"/>
          <p:cNvSpPr>
            <a:spLocks noGrp="1"/>
          </p:cNvSpPr>
          <p:nvPr>
            <p:ph sz="quarter" idx="1"/>
          </p:nvPr>
        </p:nvSpPr>
        <p:spPr/>
        <p:txBody>
          <a:bodyPr/>
          <a:lstStyle/>
          <a:p>
            <a:r>
              <a:rPr lang="nl-BE" dirty="0" smtClean="0"/>
              <a:t>A well- </a:t>
            </a:r>
            <a:r>
              <a:rPr lang="nl-BE" dirty="0" err="1" smtClean="0"/>
              <a:t>developed</a:t>
            </a:r>
            <a:r>
              <a:rPr lang="nl-BE" dirty="0" smtClean="0"/>
              <a:t> partnership </a:t>
            </a:r>
            <a:r>
              <a:rPr lang="nl-BE" dirty="0" err="1" smtClean="0"/>
              <a:t>makes</a:t>
            </a:r>
            <a:r>
              <a:rPr lang="nl-BE" dirty="0" smtClean="0"/>
              <a:t> </a:t>
            </a:r>
            <a:r>
              <a:rPr lang="nl-BE" dirty="0" err="1" smtClean="0"/>
              <a:t>it</a:t>
            </a:r>
            <a:r>
              <a:rPr lang="nl-BE" dirty="0" smtClean="0"/>
              <a:t> </a:t>
            </a:r>
            <a:r>
              <a:rPr lang="nl-BE" dirty="0" err="1" smtClean="0"/>
              <a:t>easyer</a:t>
            </a:r>
            <a:r>
              <a:rPr lang="nl-BE" dirty="0" smtClean="0"/>
              <a:t> </a:t>
            </a:r>
            <a:r>
              <a:rPr lang="nl-BE" dirty="0" err="1" smtClean="0"/>
              <a:t>to</a:t>
            </a:r>
            <a:r>
              <a:rPr lang="nl-BE" dirty="0" smtClean="0"/>
              <a:t> </a:t>
            </a:r>
            <a:r>
              <a:rPr lang="nl-BE" dirty="0" err="1" smtClean="0"/>
              <a:t>refer</a:t>
            </a:r>
            <a:r>
              <a:rPr lang="nl-BE" dirty="0" smtClean="0"/>
              <a:t> te </a:t>
            </a:r>
            <a:r>
              <a:rPr lang="nl-BE" dirty="0" err="1" smtClean="0"/>
              <a:t>youngster</a:t>
            </a:r>
            <a:r>
              <a:rPr lang="nl-BE" dirty="0" smtClean="0"/>
              <a:t> in </a:t>
            </a:r>
            <a:r>
              <a:rPr lang="nl-BE" dirty="0" err="1" smtClean="0"/>
              <a:t>both</a:t>
            </a:r>
            <a:r>
              <a:rPr lang="nl-BE" dirty="0" smtClean="0"/>
              <a:t> </a:t>
            </a:r>
            <a:r>
              <a:rPr lang="nl-BE" dirty="0" err="1" smtClean="0"/>
              <a:t>directions</a:t>
            </a:r>
            <a:endParaRPr lang="nl-BE" dirty="0" smtClean="0"/>
          </a:p>
          <a:p>
            <a:r>
              <a:rPr lang="nl-BE" dirty="0" smtClean="0"/>
              <a:t>More options </a:t>
            </a:r>
            <a:r>
              <a:rPr lang="nl-BE" dirty="0" err="1" smtClean="0"/>
              <a:t>tailored</a:t>
            </a:r>
            <a:r>
              <a:rPr lang="nl-BE" dirty="0" smtClean="0"/>
              <a:t> </a:t>
            </a:r>
            <a:r>
              <a:rPr lang="nl-BE" dirty="0" err="1" smtClean="0"/>
              <a:t>to</a:t>
            </a:r>
            <a:r>
              <a:rPr lang="nl-BE" dirty="0" smtClean="0"/>
              <a:t> the </a:t>
            </a:r>
            <a:r>
              <a:rPr lang="nl-BE" dirty="0" err="1" smtClean="0"/>
              <a:t>needs</a:t>
            </a:r>
            <a:r>
              <a:rPr lang="nl-BE" dirty="0" smtClean="0"/>
              <a:t> of the </a:t>
            </a:r>
            <a:r>
              <a:rPr lang="nl-BE" dirty="0" err="1" smtClean="0"/>
              <a:t>youngster</a:t>
            </a:r>
            <a:endParaRPr lang="nl-BE" dirty="0"/>
          </a:p>
        </p:txBody>
      </p:sp>
    </p:spTree>
    <p:extLst>
      <p:ext uri="{BB962C8B-B14F-4D97-AF65-F5344CB8AC3E}">
        <p14:creationId xmlns:p14="http://schemas.microsoft.com/office/powerpoint/2010/main" val="10094138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But…</a:t>
            </a:r>
            <a:endParaRPr lang="nl-BE" dirty="0"/>
          </a:p>
        </p:txBody>
      </p:sp>
      <p:pic>
        <p:nvPicPr>
          <p:cNvPr id="4" name="Tijdelijke aanduiding voor inhoud 3"/>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358757" y="1447800"/>
            <a:ext cx="6883685" cy="4572000"/>
          </a:xfrm>
        </p:spPr>
      </p:pic>
    </p:spTree>
    <p:extLst>
      <p:ext uri="{BB962C8B-B14F-4D97-AF65-F5344CB8AC3E}">
        <p14:creationId xmlns:p14="http://schemas.microsoft.com/office/powerpoint/2010/main" val="2664464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Foyer - Molenbeek</a:t>
            </a:r>
            <a:endParaRPr lang="nl-BE" dirty="0"/>
          </a:p>
        </p:txBody>
      </p:sp>
      <p:sp>
        <p:nvSpPr>
          <p:cNvPr id="3" name="Tijdelijke aanduiding voor inhoud 2"/>
          <p:cNvSpPr>
            <a:spLocks noGrp="1"/>
          </p:cNvSpPr>
          <p:nvPr>
            <p:ph sz="quarter" idx="1"/>
          </p:nvPr>
        </p:nvSpPr>
        <p:spPr/>
        <p:txBody>
          <a:bodyPr>
            <a:normAutofit fontScale="77500" lnSpcReduction="20000"/>
          </a:bodyPr>
          <a:lstStyle/>
          <a:p>
            <a:pPr lvl="0">
              <a:buClr>
                <a:srgbClr val="D34817"/>
              </a:buClr>
            </a:pPr>
            <a:r>
              <a:rPr lang="nl-BE" dirty="0" smtClean="0">
                <a:solidFill>
                  <a:prstClr val="black"/>
                </a:solidFill>
              </a:rPr>
              <a:t>Molenbeek</a:t>
            </a:r>
          </a:p>
          <a:p>
            <a:pPr lvl="0">
              <a:buClr>
                <a:srgbClr val="D34817"/>
              </a:buClr>
            </a:pPr>
            <a:r>
              <a:rPr lang="nl-BE" dirty="0" smtClean="0">
                <a:solidFill>
                  <a:prstClr val="black"/>
                </a:solidFill>
              </a:rPr>
              <a:t>Foyer </a:t>
            </a:r>
            <a:r>
              <a:rPr lang="nl-BE" dirty="0">
                <a:solidFill>
                  <a:prstClr val="black"/>
                </a:solidFill>
              </a:rPr>
              <a:t>is a </a:t>
            </a:r>
            <a:r>
              <a:rPr lang="nl-BE" dirty="0" err="1">
                <a:solidFill>
                  <a:prstClr val="black"/>
                </a:solidFill>
              </a:rPr>
              <a:t>pluralistic</a:t>
            </a:r>
            <a:r>
              <a:rPr lang="nl-BE" dirty="0">
                <a:solidFill>
                  <a:prstClr val="black"/>
                </a:solidFill>
              </a:rPr>
              <a:t> </a:t>
            </a:r>
            <a:r>
              <a:rPr lang="nl-BE" dirty="0" smtClean="0">
                <a:solidFill>
                  <a:prstClr val="black"/>
                </a:solidFill>
              </a:rPr>
              <a:t>organisation </a:t>
            </a:r>
            <a:r>
              <a:rPr lang="nl-BE" dirty="0" err="1">
                <a:solidFill>
                  <a:prstClr val="black"/>
                </a:solidFill>
              </a:rPr>
              <a:t>with</a:t>
            </a:r>
            <a:r>
              <a:rPr lang="nl-BE" dirty="0">
                <a:solidFill>
                  <a:prstClr val="black"/>
                </a:solidFill>
              </a:rPr>
              <a:t> respect </a:t>
            </a:r>
            <a:r>
              <a:rPr lang="nl-BE" dirty="0" err="1">
                <a:solidFill>
                  <a:prstClr val="black"/>
                </a:solidFill>
              </a:rPr>
              <a:t>for</a:t>
            </a:r>
            <a:r>
              <a:rPr lang="nl-BE" dirty="0">
                <a:solidFill>
                  <a:prstClr val="black"/>
                </a:solidFill>
              </a:rPr>
              <a:t> </a:t>
            </a:r>
            <a:r>
              <a:rPr lang="nl-BE" dirty="0" err="1" smtClean="0">
                <a:solidFill>
                  <a:prstClr val="black"/>
                </a:solidFill>
              </a:rPr>
              <a:t>diversity</a:t>
            </a:r>
            <a:endParaRPr lang="nl-BE" dirty="0" smtClean="0">
              <a:solidFill>
                <a:prstClr val="black"/>
              </a:solidFill>
            </a:endParaRPr>
          </a:p>
          <a:p>
            <a:pPr lvl="0">
              <a:buClr>
                <a:srgbClr val="D34817"/>
              </a:buClr>
            </a:pPr>
            <a:r>
              <a:rPr lang="nl-BE" dirty="0" smtClean="0">
                <a:solidFill>
                  <a:prstClr val="black"/>
                </a:solidFill>
              </a:rPr>
              <a:t>Organisation is public  </a:t>
            </a:r>
            <a:r>
              <a:rPr lang="nl-BE" dirty="0" err="1" smtClean="0">
                <a:solidFill>
                  <a:prstClr val="black"/>
                </a:solidFill>
              </a:rPr>
              <a:t>not</a:t>
            </a:r>
            <a:r>
              <a:rPr lang="nl-BE" dirty="0" smtClean="0">
                <a:solidFill>
                  <a:prstClr val="black"/>
                </a:solidFill>
              </a:rPr>
              <a:t> private</a:t>
            </a:r>
            <a:endParaRPr lang="nl-BE" dirty="0">
              <a:solidFill>
                <a:prstClr val="black"/>
              </a:solidFill>
            </a:endParaRPr>
          </a:p>
          <a:p>
            <a:pPr lvl="0">
              <a:buClr>
                <a:srgbClr val="D34817"/>
              </a:buClr>
            </a:pPr>
            <a:r>
              <a:rPr lang="nl-BE" dirty="0">
                <a:solidFill>
                  <a:prstClr val="black"/>
                </a:solidFill>
              </a:rPr>
              <a:t>‘Free’ </a:t>
            </a:r>
            <a:r>
              <a:rPr lang="nl-BE" dirty="0" err="1">
                <a:solidFill>
                  <a:prstClr val="black"/>
                </a:solidFill>
              </a:rPr>
              <a:t>choice</a:t>
            </a:r>
            <a:r>
              <a:rPr lang="nl-BE" dirty="0">
                <a:solidFill>
                  <a:prstClr val="black"/>
                </a:solidFill>
              </a:rPr>
              <a:t> but </a:t>
            </a:r>
            <a:r>
              <a:rPr lang="nl-BE" dirty="0" err="1">
                <a:solidFill>
                  <a:prstClr val="black"/>
                </a:solidFill>
              </a:rPr>
              <a:t>also</a:t>
            </a:r>
            <a:r>
              <a:rPr lang="nl-BE" dirty="0">
                <a:solidFill>
                  <a:prstClr val="black"/>
                </a:solidFill>
              </a:rPr>
              <a:t> </a:t>
            </a:r>
            <a:r>
              <a:rPr lang="en-US" dirty="0">
                <a:solidFill>
                  <a:prstClr val="black"/>
                </a:solidFill>
              </a:rPr>
              <a:t>obliged to go to school</a:t>
            </a:r>
          </a:p>
          <a:p>
            <a:pPr lvl="0">
              <a:buClr>
                <a:srgbClr val="D34817"/>
              </a:buClr>
            </a:pPr>
            <a:r>
              <a:rPr lang="nl-BE" dirty="0" err="1" smtClean="0"/>
              <a:t>Practically</a:t>
            </a:r>
            <a:r>
              <a:rPr lang="nl-BE" dirty="0" smtClean="0"/>
              <a:t> </a:t>
            </a:r>
            <a:r>
              <a:rPr lang="nl-BE" dirty="0" err="1" smtClean="0"/>
              <a:t>oriented</a:t>
            </a:r>
            <a:endParaRPr lang="nl-BE" dirty="0" smtClean="0"/>
          </a:p>
          <a:p>
            <a:pPr lvl="0">
              <a:buClr>
                <a:srgbClr val="D34817"/>
              </a:buClr>
            </a:pPr>
            <a:r>
              <a:rPr lang="nl-BE" dirty="0" err="1" smtClean="0"/>
              <a:t>Replaces</a:t>
            </a:r>
            <a:r>
              <a:rPr lang="nl-BE" dirty="0" smtClean="0"/>
              <a:t> </a:t>
            </a:r>
            <a:r>
              <a:rPr lang="nl-BE" dirty="0" err="1" smtClean="0"/>
              <a:t>regular</a:t>
            </a:r>
            <a:r>
              <a:rPr lang="nl-BE" dirty="0" smtClean="0"/>
              <a:t> </a:t>
            </a:r>
            <a:r>
              <a:rPr lang="nl-BE" dirty="0" err="1" smtClean="0"/>
              <a:t>education</a:t>
            </a:r>
            <a:endParaRPr lang="nl-BE" dirty="0" smtClean="0"/>
          </a:p>
          <a:p>
            <a:pPr lvl="0">
              <a:buClr>
                <a:srgbClr val="D34817"/>
              </a:buClr>
            </a:pPr>
            <a:r>
              <a:rPr lang="en-US" dirty="0"/>
              <a:t>No strict control but they have to move up to a regular school or to work, so they have to get a certain </a:t>
            </a:r>
            <a:r>
              <a:rPr lang="en-US" dirty="0" smtClean="0"/>
              <a:t>level</a:t>
            </a:r>
          </a:p>
          <a:p>
            <a:pPr lvl="0">
              <a:buClr>
                <a:srgbClr val="D34817"/>
              </a:buClr>
            </a:pPr>
            <a:r>
              <a:rPr lang="nl-BE" dirty="0" err="1" smtClean="0"/>
              <a:t>Engaged</a:t>
            </a:r>
            <a:r>
              <a:rPr lang="nl-BE" dirty="0" smtClean="0"/>
              <a:t> in:</a:t>
            </a:r>
          </a:p>
          <a:p>
            <a:pPr>
              <a:buFontTx/>
              <a:buChar char="-"/>
            </a:pPr>
            <a:r>
              <a:rPr lang="nl-BE" dirty="0" err="1" smtClean="0"/>
              <a:t>Diversity</a:t>
            </a:r>
            <a:endParaRPr lang="nl-BE" dirty="0" smtClean="0"/>
          </a:p>
          <a:p>
            <a:pPr>
              <a:buFontTx/>
              <a:buChar char="-"/>
            </a:pPr>
            <a:r>
              <a:rPr lang="nl-BE" dirty="0" err="1" smtClean="0"/>
              <a:t>Interculturality</a:t>
            </a:r>
            <a:endParaRPr lang="nl-BE" dirty="0" smtClean="0"/>
          </a:p>
          <a:p>
            <a:pPr>
              <a:buFontTx/>
              <a:buChar char="-"/>
            </a:pPr>
            <a:r>
              <a:rPr lang="nl-BE" dirty="0" smtClean="0"/>
              <a:t>Global </a:t>
            </a:r>
            <a:r>
              <a:rPr lang="nl-BE" dirty="0" err="1" smtClean="0"/>
              <a:t>problems</a:t>
            </a:r>
            <a:r>
              <a:rPr lang="nl-BE" dirty="0" smtClean="0"/>
              <a:t> of the </a:t>
            </a:r>
            <a:r>
              <a:rPr lang="nl-BE" dirty="0" err="1" smtClean="0"/>
              <a:t>integration</a:t>
            </a:r>
            <a:r>
              <a:rPr lang="nl-BE" dirty="0" smtClean="0"/>
              <a:t> of immigrant </a:t>
            </a:r>
            <a:r>
              <a:rPr lang="nl-BE" dirty="0" err="1" smtClean="0"/>
              <a:t>populations</a:t>
            </a:r>
            <a:endParaRPr lang="nl-BE" dirty="0" smtClean="0"/>
          </a:p>
          <a:p>
            <a:pPr marL="0" indent="0">
              <a:buNone/>
            </a:pPr>
            <a:endParaRPr lang="nl-BE" dirty="0" smtClean="0"/>
          </a:p>
          <a:p>
            <a:pPr marL="0" indent="0">
              <a:buNone/>
            </a:pPr>
            <a:r>
              <a:rPr lang="nl-BE" dirty="0" smtClean="0"/>
              <a:t> </a:t>
            </a:r>
          </a:p>
          <a:p>
            <a:endParaRPr lang="nl-BE" dirty="0" smtClean="0"/>
          </a:p>
          <a:p>
            <a:pPr marL="0" indent="0">
              <a:buNone/>
            </a:pPr>
            <a:endParaRPr lang="nl-BE" dirty="0"/>
          </a:p>
          <a:p>
            <a:endParaRPr lang="nl-BE" dirty="0" smtClean="0"/>
          </a:p>
          <a:p>
            <a:endParaRPr lang="nl-BE" dirty="0"/>
          </a:p>
        </p:txBody>
      </p:sp>
    </p:spTree>
    <p:extLst>
      <p:ext uri="{BB962C8B-B14F-4D97-AF65-F5344CB8AC3E}">
        <p14:creationId xmlns:p14="http://schemas.microsoft.com/office/powerpoint/2010/main" val="3342867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err="1" smtClean="0"/>
              <a:t>Education</a:t>
            </a:r>
            <a:r>
              <a:rPr lang="nl-BE" dirty="0" smtClean="0"/>
              <a:t> center</a:t>
            </a:r>
            <a:endParaRPr lang="nl-BE" dirty="0"/>
          </a:p>
        </p:txBody>
      </p:sp>
      <p:sp>
        <p:nvSpPr>
          <p:cNvPr id="3" name="Tijdelijke aanduiding voor inhoud 2"/>
          <p:cNvSpPr>
            <a:spLocks noGrp="1"/>
          </p:cNvSpPr>
          <p:nvPr>
            <p:ph sz="quarter" idx="1"/>
          </p:nvPr>
        </p:nvSpPr>
        <p:spPr/>
        <p:txBody>
          <a:bodyPr/>
          <a:lstStyle/>
          <a:p>
            <a:pPr marL="0" indent="0">
              <a:buNone/>
            </a:pPr>
            <a:r>
              <a:rPr lang="nl-BE" dirty="0" smtClean="0"/>
              <a:t>The mission:</a:t>
            </a:r>
          </a:p>
          <a:p>
            <a:r>
              <a:rPr lang="nl-BE" dirty="0" err="1"/>
              <a:t>Realizing</a:t>
            </a:r>
            <a:r>
              <a:rPr lang="nl-BE" dirty="0"/>
              <a:t> a </a:t>
            </a:r>
            <a:r>
              <a:rPr lang="nl-BE" dirty="0" err="1"/>
              <a:t>full-time</a:t>
            </a:r>
            <a:r>
              <a:rPr lang="nl-BE" dirty="0"/>
              <a:t> commitment of </a:t>
            </a:r>
            <a:r>
              <a:rPr lang="nl-BE" dirty="0" err="1"/>
              <a:t>all</a:t>
            </a:r>
            <a:r>
              <a:rPr lang="nl-BE" dirty="0"/>
              <a:t> the </a:t>
            </a:r>
            <a:r>
              <a:rPr lang="nl-BE" dirty="0" err="1"/>
              <a:t>young</a:t>
            </a:r>
            <a:r>
              <a:rPr lang="nl-BE" dirty="0"/>
              <a:t> </a:t>
            </a:r>
            <a:r>
              <a:rPr lang="nl-BE" dirty="0" err="1"/>
              <a:t>people</a:t>
            </a:r>
            <a:r>
              <a:rPr lang="nl-BE" dirty="0"/>
              <a:t> </a:t>
            </a:r>
            <a:r>
              <a:rPr lang="nl-BE" dirty="0" err="1"/>
              <a:t>whom</a:t>
            </a:r>
            <a:r>
              <a:rPr lang="nl-BE" dirty="0"/>
              <a:t>, </a:t>
            </a:r>
            <a:r>
              <a:rPr lang="nl-BE" dirty="0" err="1"/>
              <a:t>for</a:t>
            </a:r>
            <a:r>
              <a:rPr lang="nl-BE" dirty="0"/>
              <a:t> </a:t>
            </a:r>
            <a:r>
              <a:rPr lang="nl-BE" dirty="0" err="1"/>
              <a:t>various</a:t>
            </a:r>
            <a:r>
              <a:rPr lang="nl-BE" dirty="0"/>
              <a:t> </a:t>
            </a:r>
            <a:r>
              <a:rPr lang="nl-BE" dirty="0" err="1"/>
              <a:t>reasons</a:t>
            </a:r>
            <a:r>
              <a:rPr lang="nl-BE" dirty="0"/>
              <a:t>, do </a:t>
            </a:r>
            <a:r>
              <a:rPr lang="nl-BE" dirty="0" err="1"/>
              <a:t>not</a:t>
            </a:r>
            <a:r>
              <a:rPr lang="nl-BE" dirty="0"/>
              <a:t> </a:t>
            </a:r>
            <a:r>
              <a:rPr lang="nl-BE" dirty="0" err="1"/>
              <a:t>find</a:t>
            </a:r>
            <a:r>
              <a:rPr lang="nl-BE" dirty="0"/>
              <a:t> a </a:t>
            </a:r>
            <a:r>
              <a:rPr lang="nl-BE" dirty="0" err="1"/>
              <a:t>connection</a:t>
            </a:r>
            <a:r>
              <a:rPr lang="nl-BE" dirty="0"/>
              <a:t> </a:t>
            </a:r>
            <a:r>
              <a:rPr lang="nl-BE" dirty="0" err="1"/>
              <a:t>within</a:t>
            </a:r>
            <a:r>
              <a:rPr lang="nl-BE" dirty="0"/>
              <a:t> the mainstream </a:t>
            </a:r>
            <a:r>
              <a:rPr lang="nl-BE" dirty="0" err="1"/>
              <a:t>education</a:t>
            </a:r>
            <a:r>
              <a:rPr lang="nl-BE" dirty="0"/>
              <a:t>. </a:t>
            </a:r>
          </a:p>
          <a:p>
            <a:endParaRPr lang="nl-BE" dirty="0" smtClean="0"/>
          </a:p>
          <a:p>
            <a:endParaRPr lang="nl-BE" dirty="0"/>
          </a:p>
        </p:txBody>
      </p:sp>
    </p:spTree>
    <p:extLst>
      <p:ext uri="{BB962C8B-B14F-4D97-AF65-F5344CB8AC3E}">
        <p14:creationId xmlns:p14="http://schemas.microsoft.com/office/powerpoint/2010/main" val="670916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sp>
        <p:nvSpPr>
          <p:cNvPr id="3" name="Tijdelijke aanduiding voor inhoud 2"/>
          <p:cNvSpPr>
            <a:spLocks noGrp="1"/>
          </p:cNvSpPr>
          <p:nvPr>
            <p:ph sz="quarter" idx="1"/>
          </p:nvPr>
        </p:nvSpPr>
        <p:spPr/>
        <p:txBody>
          <a:bodyPr/>
          <a:lstStyle/>
          <a:p>
            <a:pPr marL="0" indent="0">
              <a:buNone/>
            </a:pPr>
            <a:r>
              <a:rPr lang="nl-BE" dirty="0" err="1" smtClean="0"/>
              <a:t>What</a:t>
            </a:r>
            <a:r>
              <a:rPr lang="nl-BE" dirty="0" smtClean="0"/>
              <a:t>?</a:t>
            </a:r>
            <a:endParaRPr lang="nl-BE" dirty="0"/>
          </a:p>
          <a:p>
            <a:r>
              <a:rPr lang="nl-BE" dirty="0"/>
              <a:t>Personal </a:t>
            </a:r>
            <a:r>
              <a:rPr lang="nl-BE" dirty="0" err="1"/>
              <a:t>development</a:t>
            </a:r>
            <a:r>
              <a:rPr lang="nl-BE" dirty="0"/>
              <a:t> </a:t>
            </a:r>
            <a:r>
              <a:rPr lang="nl-BE" dirty="0" err="1"/>
              <a:t>trajectories</a:t>
            </a:r>
            <a:r>
              <a:rPr lang="nl-BE" dirty="0"/>
              <a:t> </a:t>
            </a:r>
            <a:r>
              <a:rPr lang="nl-BE" dirty="0" err="1"/>
              <a:t>for</a:t>
            </a:r>
            <a:r>
              <a:rPr lang="nl-BE" dirty="0"/>
              <a:t> </a:t>
            </a:r>
            <a:r>
              <a:rPr lang="nl-BE" dirty="0" err="1"/>
              <a:t>young</a:t>
            </a:r>
            <a:r>
              <a:rPr lang="nl-BE" dirty="0"/>
              <a:t> </a:t>
            </a:r>
            <a:r>
              <a:rPr lang="nl-BE" dirty="0" err="1"/>
              <a:t>people</a:t>
            </a:r>
            <a:r>
              <a:rPr lang="nl-BE" dirty="0"/>
              <a:t> </a:t>
            </a:r>
          </a:p>
          <a:p>
            <a:r>
              <a:rPr lang="nl-BE" dirty="0" err="1"/>
              <a:t>To</a:t>
            </a:r>
            <a:r>
              <a:rPr lang="nl-BE" dirty="0"/>
              <a:t> </a:t>
            </a:r>
            <a:r>
              <a:rPr lang="nl-BE" dirty="0" err="1"/>
              <a:t>replace</a:t>
            </a:r>
            <a:r>
              <a:rPr lang="nl-BE" dirty="0"/>
              <a:t> the ‘</a:t>
            </a:r>
            <a:r>
              <a:rPr lang="nl-BE" dirty="0" err="1"/>
              <a:t>regular</a:t>
            </a:r>
            <a:r>
              <a:rPr lang="nl-BE" dirty="0"/>
              <a:t>’ </a:t>
            </a:r>
            <a:r>
              <a:rPr lang="nl-BE" dirty="0" err="1"/>
              <a:t>part-time</a:t>
            </a:r>
            <a:r>
              <a:rPr lang="nl-BE" dirty="0"/>
              <a:t> </a:t>
            </a:r>
            <a:r>
              <a:rPr lang="nl-BE" dirty="0" err="1" smtClean="0"/>
              <a:t>education</a:t>
            </a:r>
            <a:endParaRPr lang="nl-BE" dirty="0" smtClean="0"/>
          </a:p>
          <a:p>
            <a:r>
              <a:rPr lang="nl-BE" dirty="0"/>
              <a:t>Personal approach, </a:t>
            </a:r>
            <a:r>
              <a:rPr lang="nl-BE" dirty="0" err="1"/>
              <a:t>education</a:t>
            </a:r>
            <a:r>
              <a:rPr lang="nl-BE" dirty="0"/>
              <a:t> </a:t>
            </a:r>
            <a:r>
              <a:rPr lang="nl-BE" dirty="0" err="1"/>
              <a:t>and</a:t>
            </a:r>
            <a:r>
              <a:rPr lang="nl-BE" dirty="0"/>
              <a:t> </a:t>
            </a:r>
            <a:r>
              <a:rPr lang="nl-BE" dirty="0" err="1"/>
              <a:t>work</a:t>
            </a:r>
            <a:r>
              <a:rPr lang="nl-BE" dirty="0"/>
              <a:t> </a:t>
            </a:r>
            <a:r>
              <a:rPr lang="nl-BE" dirty="0" err="1" smtClean="0"/>
              <a:t>experience</a:t>
            </a:r>
            <a:endParaRPr lang="nl-BE" dirty="0"/>
          </a:p>
          <a:p>
            <a:pPr marL="0" indent="0">
              <a:buNone/>
            </a:pPr>
            <a:r>
              <a:rPr lang="nl-BE" dirty="0" smtClean="0">
                <a:latin typeface="Calibri"/>
              </a:rPr>
              <a:t>	→ </a:t>
            </a:r>
            <a:r>
              <a:rPr lang="nl-BE" dirty="0" err="1"/>
              <a:t>Stimulates</a:t>
            </a:r>
            <a:r>
              <a:rPr lang="nl-BE" dirty="0"/>
              <a:t> a </a:t>
            </a:r>
            <a:r>
              <a:rPr lang="nl-BE" dirty="0" err="1"/>
              <a:t>positive</a:t>
            </a:r>
            <a:r>
              <a:rPr lang="nl-BE" dirty="0"/>
              <a:t> </a:t>
            </a:r>
            <a:r>
              <a:rPr lang="nl-BE" dirty="0" err="1"/>
              <a:t>evolution</a:t>
            </a:r>
            <a:endParaRPr lang="nl-BE" dirty="0"/>
          </a:p>
          <a:p>
            <a:endParaRPr lang="nl-BE" dirty="0"/>
          </a:p>
          <a:p>
            <a:endParaRPr lang="nl-BE" dirty="0"/>
          </a:p>
          <a:p>
            <a:endParaRPr lang="nl-BE" dirty="0"/>
          </a:p>
        </p:txBody>
      </p:sp>
    </p:spTree>
    <p:extLst>
      <p:ext uri="{BB962C8B-B14F-4D97-AF65-F5344CB8AC3E}">
        <p14:creationId xmlns:p14="http://schemas.microsoft.com/office/powerpoint/2010/main" val="2549464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quarter" idx="1"/>
          </p:nvPr>
        </p:nvSpPr>
        <p:spPr/>
        <p:txBody>
          <a:bodyPr>
            <a:normAutofit/>
          </a:bodyPr>
          <a:lstStyle/>
          <a:p>
            <a:r>
              <a:rPr lang="nl-BE" dirty="0" err="1" smtClean="0"/>
              <a:t>Youth</a:t>
            </a:r>
            <a:r>
              <a:rPr lang="nl-BE" dirty="0" smtClean="0"/>
              <a:t> 15-18 </a:t>
            </a:r>
            <a:r>
              <a:rPr lang="nl-BE" dirty="0" err="1" smtClean="0"/>
              <a:t>years</a:t>
            </a:r>
            <a:endParaRPr lang="nl-BE" dirty="0" smtClean="0"/>
          </a:p>
          <a:p>
            <a:r>
              <a:rPr lang="nl-BE" dirty="0" err="1" smtClean="0"/>
              <a:t>Not</a:t>
            </a:r>
            <a:r>
              <a:rPr lang="nl-BE" dirty="0" smtClean="0"/>
              <a:t> </a:t>
            </a:r>
            <a:r>
              <a:rPr lang="nl-BE" dirty="0" err="1" smtClean="0"/>
              <a:t>participate</a:t>
            </a:r>
            <a:r>
              <a:rPr lang="nl-BE" dirty="0" smtClean="0"/>
              <a:t> in the mainstream </a:t>
            </a:r>
            <a:r>
              <a:rPr lang="nl-BE" dirty="0" err="1" smtClean="0"/>
              <a:t>education</a:t>
            </a:r>
            <a:endParaRPr lang="nl-BE" dirty="0"/>
          </a:p>
          <a:p>
            <a:endParaRPr lang="nl-BE" dirty="0" smtClean="0"/>
          </a:p>
          <a:p>
            <a:pPr lvl="1"/>
            <a:r>
              <a:rPr lang="nl-BE" altLang="nl-BE" sz="2600" dirty="0" err="1"/>
              <a:t>Not</a:t>
            </a:r>
            <a:r>
              <a:rPr lang="nl-BE" altLang="nl-BE" sz="2600" dirty="0"/>
              <a:t> the </a:t>
            </a:r>
            <a:r>
              <a:rPr lang="nl-BE" altLang="nl-BE" sz="2600" dirty="0" err="1"/>
              <a:t>capacity</a:t>
            </a:r>
            <a:r>
              <a:rPr lang="nl-BE" altLang="nl-BE" sz="2600" dirty="0"/>
              <a:t> </a:t>
            </a:r>
            <a:r>
              <a:rPr lang="nl-BE" altLang="nl-BE" sz="2600" dirty="0" err="1"/>
              <a:t>to</a:t>
            </a:r>
            <a:r>
              <a:rPr lang="nl-BE" altLang="nl-BE" sz="2600" dirty="0"/>
              <a:t> </a:t>
            </a:r>
            <a:r>
              <a:rPr lang="nl-BE" altLang="nl-BE" sz="2600" dirty="0" err="1"/>
              <a:t>participate</a:t>
            </a:r>
            <a:r>
              <a:rPr lang="nl-BE" altLang="nl-BE" sz="2600" dirty="0"/>
              <a:t> in a </a:t>
            </a:r>
            <a:r>
              <a:rPr lang="nl-BE" altLang="nl-BE" sz="2600" dirty="0" err="1"/>
              <a:t>work</a:t>
            </a:r>
            <a:r>
              <a:rPr lang="nl-BE" altLang="nl-BE" sz="2600" dirty="0"/>
              <a:t>- </a:t>
            </a:r>
            <a:r>
              <a:rPr lang="nl-BE" altLang="nl-BE" sz="2600" dirty="0" err="1"/>
              <a:t>focused</a:t>
            </a:r>
            <a:r>
              <a:rPr lang="nl-BE" altLang="nl-BE" sz="2600" dirty="0"/>
              <a:t> </a:t>
            </a:r>
            <a:r>
              <a:rPr lang="nl-BE" altLang="nl-BE" sz="2600" dirty="0" smtClean="0"/>
              <a:t>program </a:t>
            </a:r>
            <a:r>
              <a:rPr lang="nl-BE" altLang="nl-BE" sz="2600" dirty="0" err="1" smtClean="0"/>
              <a:t>because</a:t>
            </a:r>
            <a:r>
              <a:rPr lang="nl-BE" altLang="nl-BE" sz="2600" dirty="0" smtClean="0"/>
              <a:t> </a:t>
            </a:r>
            <a:r>
              <a:rPr lang="nl-BE" altLang="nl-BE" sz="2600" dirty="0" err="1"/>
              <a:t>s</a:t>
            </a:r>
            <a:r>
              <a:rPr lang="nl-BE" sz="2600" dirty="0" err="1" smtClean="0"/>
              <a:t>ocial</a:t>
            </a:r>
            <a:r>
              <a:rPr lang="nl-BE" sz="2600" dirty="0" smtClean="0"/>
              <a:t>/personal </a:t>
            </a:r>
            <a:r>
              <a:rPr lang="nl-BE" sz="2600" dirty="0" err="1"/>
              <a:t>problems</a:t>
            </a:r>
            <a:endParaRPr lang="nl-BE" sz="2600" dirty="0"/>
          </a:p>
          <a:p>
            <a:pPr lvl="1"/>
            <a:r>
              <a:rPr lang="nl-BE" altLang="nl-BE" sz="2600" dirty="0" smtClean="0"/>
              <a:t>Multi </a:t>
            </a:r>
            <a:r>
              <a:rPr lang="nl-BE" altLang="nl-BE" sz="2600" dirty="0"/>
              <a:t>complex </a:t>
            </a:r>
            <a:r>
              <a:rPr lang="nl-BE" altLang="nl-BE" sz="2600" dirty="0" err="1" smtClean="0"/>
              <a:t>problems</a:t>
            </a:r>
            <a:r>
              <a:rPr lang="nl-BE" altLang="nl-BE" sz="2600" dirty="0" smtClean="0"/>
              <a:t> </a:t>
            </a:r>
            <a:r>
              <a:rPr lang="nl-BE" altLang="nl-BE" sz="2600" dirty="0" err="1" smtClean="0"/>
              <a:t>and</a:t>
            </a:r>
            <a:r>
              <a:rPr lang="nl-BE" altLang="nl-BE" sz="2600" dirty="0" smtClean="0"/>
              <a:t> </a:t>
            </a:r>
            <a:r>
              <a:rPr lang="nl-BE" altLang="nl-BE" sz="2600" dirty="0" err="1"/>
              <a:t>s</a:t>
            </a:r>
            <a:r>
              <a:rPr lang="nl-BE" altLang="nl-BE" sz="2600" dirty="0" err="1" smtClean="0"/>
              <a:t>ocial</a:t>
            </a:r>
            <a:r>
              <a:rPr lang="nl-BE" altLang="nl-BE" sz="2600" dirty="0" smtClean="0"/>
              <a:t> </a:t>
            </a:r>
            <a:r>
              <a:rPr lang="nl-BE" altLang="nl-BE" sz="2600" dirty="0" err="1" smtClean="0"/>
              <a:t>vulnerability</a:t>
            </a:r>
            <a:r>
              <a:rPr lang="nl-BE" altLang="nl-BE" sz="2600" dirty="0" smtClean="0"/>
              <a:t> </a:t>
            </a:r>
            <a:r>
              <a:rPr lang="nl-BE" altLang="nl-BE" sz="2600" dirty="0" smtClean="0">
                <a:sym typeface="Wingdings" panose="05000000000000000000" pitchFamily="2" charset="2"/>
              </a:rPr>
              <a:t> </a:t>
            </a:r>
            <a:r>
              <a:rPr lang="nl-BE" altLang="nl-BE" sz="2600" dirty="0" err="1" smtClean="0">
                <a:sym typeface="Wingdings" panose="05000000000000000000" pitchFamily="2" charset="2"/>
              </a:rPr>
              <a:t>need</a:t>
            </a:r>
            <a:r>
              <a:rPr lang="nl-BE" altLang="nl-BE" sz="2600" dirty="0" smtClean="0">
                <a:sym typeface="Wingdings" panose="05000000000000000000" pitchFamily="2" charset="2"/>
              </a:rPr>
              <a:t> safe </a:t>
            </a:r>
            <a:r>
              <a:rPr lang="nl-BE" altLang="nl-BE" sz="2600" dirty="0" err="1" smtClean="0">
                <a:sym typeface="Wingdings" panose="05000000000000000000" pitchFamily="2" charset="2"/>
              </a:rPr>
              <a:t>and</a:t>
            </a:r>
            <a:r>
              <a:rPr lang="nl-BE" altLang="nl-BE" sz="2600" dirty="0" smtClean="0">
                <a:sym typeface="Wingdings" panose="05000000000000000000" pitchFamily="2" charset="2"/>
              </a:rPr>
              <a:t> </a:t>
            </a:r>
            <a:r>
              <a:rPr lang="nl-BE" altLang="nl-BE" sz="2600" dirty="0" err="1" smtClean="0">
                <a:sym typeface="Wingdings" panose="05000000000000000000" pitchFamily="2" charset="2"/>
              </a:rPr>
              <a:t>protected</a:t>
            </a:r>
            <a:r>
              <a:rPr lang="nl-BE" altLang="nl-BE" sz="2600" dirty="0" smtClean="0">
                <a:sym typeface="Wingdings" panose="05000000000000000000" pitchFamily="2" charset="2"/>
              </a:rPr>
              <a:t> </a:t>
            </a:r>
            <a:r>
              <a:rPr lang="nl-BE" altLang="nl-BE" sz="2600" dirty="0" err="1" smtClean="0">
                <a:sym typeface="Wingdings" panose="05000000000000000000" pitchFamily="2" charset="2"/>
              </a:rPr>
              <a:t>environement</a:t>
            </a:r>
            <a:r>
              <a:rPr lang="nl-BE" altLang="nl-BE" sz="2600" dirty="0" smtClean="0">
                <a:sym typeface="Wingdings" panose="05000000000000000000" pitchFamily="2" charset="2"/>
              </a:rPr>
              <a:t> </a:t>
            </a:r>
            <a:endParaRPr lang="nl-BE" altLang="nl-BE" sz="2600" dirty="0" smtClean="0"/>
          </a:p>
          <a:p>
            <a:pPr marL="320040" lvl="1" indent="0">
              <a:buNone/>
            </a:pPr>
            <a:endParaRPr lang="nl-BE" altLang="nl-BE" sz="2600" dirty="0" smtClean="0">
              <a:latin typeface="Arial" panose="020B0604020202020204" pitchFamily="34" charset="0"/>
            </a:endParaRPr>
          </a:p>
          <a:p>
            <a:r>
              <a:rPr lang="nl-BE" altLang="nl-BE" dirty="0"/>
              <a:t>Coach</a:t>
            </a:r>
          </a:p>
          <a:p>
            <a:pPr lvl="1"/>
            <a:endParaRPr lang="nl-BE" altLang="nl-BE" sz="2600" dirty="0"/>
          </a:p>
          <a:p>
            <a:pPr lvl="1"/>
            <a:endParaRPr lang="nl-BE" dirty="0" smtClean="0"/>
          </a:p>
          <a:p>
            <a:endParaRPr lang="nl-BE" dirty="0"/>
          </a:p>
          <a:p>
            <a:endParaRPr lang="nl-BE" dirty="0"/>
          </a:p>
          <a:p>
            <a:endParaRPr lang="nl-BE" dirty="0"/>
          </a:p>
        </p:txBody>
      </p:sp>
      <p:sp>
        <p:nvSpPr>
          <p:cNvPr id="5" name="Titel 4"/>
          <p:cNvSpPr>
            <a:spLocks noGrp="1"/>
          </p:cNvSpPr>
          <p:nvPr>
            <p:ph type="title"/>
          </p:nvPr>
        </p:nvSpPr>
        <p:spPr/>
        <p:txBody>
          <a:bodyPr/>
          <a:lstStyle/>
          <a:p>
            <a:r>
              <a:rPr lang="nl-BE" dirty="0" smtClean="0"/>
              <a:t>Personal Development </a:t>
            </a:r>
            <a:r>
              <a:rPr lang="nl-BE" dirty="0" err="1" smtClean="0"/>
              <a:t>Process</a:t>
            </a:r>
            <a:endParaRPr lang="nl-BE" dirty="0"/>
          </a:p>
        </p:txBody>
      </p:sp>
      <p:sp>
        <p:nvSpPr>
          <p:cNvPr id="10"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BE" altLang="nl-BE"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5"/>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BE" altLang="nl-BE"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55803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Personal Development </a:t>
            </a:r>
            <a:r>
              <a:rPr lang="nl-BE" dirty="0" err="1" smtClean="0"/>
              <a:t>Process</a:t>
            </a:r>
            <a:endParaRPr lang="nl-BE" dirty="0"/>
          </a:p>
        </p:txBody>
      </p:sp>
      <p:sp>
        <p:nvSpPr>
          <p:cNvPr id="3" name="Tijdelijke aanduiding voor inhoud 2"/>
          <p:cNvSpPr>
            <a:spLocks noGrp="1"/>
          </p:cNvSpPr>
          <p:nvPr>
            <p:ph sz="quarter" idx="1"/>
          </p:nvPr>
        </p:nvSpPr>
        <p:spPr/>
        <p:txBody>
          <a:bodyPr/>
          <a:lstStyle/>
          <a:p>
            <a:r>
              <a:rPr lang="nl-BE" altLang="nl-BE" dirty="0" err="1"/>
              <a:t>Not</a:t>
            </a:r>
            <a:r>
              <a:rPr lang="nl-BE" altLang="nl-BE" dirty="0"/>
              <a:t> </a:t>
            </a:r>
            <a:r>
              <a:rPr lang="nl-BE" altLang="nl-BE" dirty="0" err="1" smtClean="0"/>
              <a:t>labour</a:t>
            </a:r>
            <a:r>
              <a:rPr lang="nl-BE" altLang="nl-BE" dirty="0" smtClean="0"/>
              <a:t> </a:t>
            </a:r>
            <a:r>
              <a:rPr lang="nl-BE" altLang="nl-BE" dirty="0" err="1"/>
              <a:t>oriented</a:t>
            </a:r>
            <a:r>
              <a:rPr lang="nl-BE" altLang="nl-BE" dirty="0"/>
              <a:t> but </a:t>
            </a:r>
            <a:r>
              <a:rPr lang="nl-BE" altLang="nl-BE" dirty="0" err="1"/>
              <a:t>focused</a:t>
            </a:r>
            <a:r>
              <a:rPr lang="nl-BE" altLang="nl-BE" dirty="0"/>
              <a:t> on </a:t>
            </a:r>
            <a:r>
              <a:rPr lang="nl-BE" altLang="nl-BE" dirty="0" err="1" smtClean="0"/>
              <a:t>quality</a:t>
            </a:r>
            <a:endParaRPr lang="nl-BE" altLang="nl-BE" dirty="0"/>
          </a:p>
          <a:p>
            <a:endParaRPr lang="nl-BE" altLang="nl-BE" dirty="0"/>
          </a:p>
          <a:p>
            <a:r>
              <a:rPr lang="nl-BE" altLang="nl-BE" dirty="0" smtClean="0"/>
              <a:t>Training </a:t>
            </a:r>
            <a:r>
              <a:rPr lang="nl-BE" altLang="nl-BE" dirty="0"/>
              <a:t>skills </a:t>
            </a:r>
          </a:p>
          <a:p>
            <a:pPr marL="0" indent="0">
              <a:buNone/>
            </a:pPr>
            <a:endParaRPr lang="nl-BE" dirty="0"/>
          </a:p>
          <a:p>
            <a:r>
              <a:rPr lang="nl-BE" dirty="0" err="1" smtClean="0"/>
              <a:t>Working</a:t>
            </a:r>
            <a:r>
              <a:rPr lang="nl-BE" dirty="0" smtClean="0"/>
              <a:t> </a:t>
            </a:r>
            <a:r>
              <a:rPr lang="nl-BE" dirty="0"/>
              <a:t>en </a:t>
            </a:r>
            <a:r>
              <a:rPr lang="nl-BE" dirty="0" err="1" smtClean="0"/>
              <a:t>learning</a:t>
            </a:r>
            <a:endParaRPr lang="nl-BE" dirty="0"/>
          </a:p>
          <a:p>
            <a:endParaRPr lang="nl-BE" dirty="0"/>
          </a:p>
        </p:txBody>
      </p:sp>
    </p:spTree>
    <p:extLst>
      <p:ext uri="{BB962C8B-B14F-4D97-AF65-F5344CB8AC3E}">
        <p14:creationId xmlns:p14="http://schemas.microsoft.com/office/powerpoint/2010/main" val="1931493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28599"/>
            <a:ext cx="8122096" cy="1143000"/>
          </a:xfrm>
        </p:spPr>
        <p:txBody>
          <a:bodyPr>
            <a:noAutofit/>
          </a:bodyPr>
          <a:lstStyle/>
          <a:p>
            <a:pPr lvl="0" eaLnBrk="0" fontAlgn="base" hangingPunct="0">
              <a:spcAft>
                <a:spcPct val="0"/>
              </a:spcAft>
            </a:pPr>
            <a:r>
              <a:rPr lang="nl-BE" altLang="nl-BE" dirty="0" err="1" smtClean="0"/>
              <a:t>Which</a:t>
            </a:r>
            <a:r>
              <a:rPr lang="nl-BE" altLang="nl-BE" dirty="0" smtClean="0"/>
              <a:t> </a:t>
            </a:r>
            <a:r>
              <a:rPr lang="nl-BE" altLang="nl-BE" dirty="0"/>
              <a:t>attitude </a:t>
            </a:r>
            <a:r>
              <a:rPr lang="nl-BE" altLang="nl-BE" dirty="0" smtClean="0"/>
              <a:t>do </a:t>
            </a:r>
            <a:r>
              <a:rPr lang="nl-BE" altLang="nl-BE" dirty="0" err="1" smtClean="0"/>
              <a:t>you</a:t>
            </a:r>
            <a:r>
              <a:rPr lang="nl-BE" altLang="nl-BE" dirty="0" smtClean="0"/>
              <a:t> take as coach? </a:t>
            </a:r>
            <a:endParaRPr lang="nl-BE" altLang="nl-BE" dirty="0"/>
          </a:p>
        </p:txBody>
      </p:sp>
      <p:sp>
        <p:nvSpPr>
          <p:cNvPr id="3" name="Tijdelijke aanduiding voor inhoud 2"/>
          <p:cNvSpPr>
            <a:spLocks noGrp="1"/>
          </p:cNvSpPr>
          <p:nvPr>
            <p:ph sz="quarter" idx="1"/>
          </p:nvPr>
        </p:nvSpPr>
        <p:spPr/>
        <p:txBody>
          <a:bodyPr>
            <a:normAutofit fontScale="92500" lnSpcReduction="10000"/>
          </a:bodyPr>
          <a:lstStyle/>
          <a:p>
            <a:r>
              <a:rPr lang="nl-BE" dirty="0" err="1" smtClean="0"/>
              <a:t>Create</a:t>
            </a:r>
            <a:r>
              <a:rPr lang="nl-BE" dirty="0" smtClean="0"/>
              <a:t> a </a:t>
            </a:r>
            <a:r>
              <a:rPr lang="nl-BE" dirty="0" err="1" smtClean="0"/>
              <a:t>relationship</a:t>
            </a:r>
            <a:r>
              <a:rPr lang="nl-BE" dirty="0" smtClean="0"/>
              <a:t> of trust</a:t>
            </a:r>
          </a:p>
          <a:p>
            <a:endParaRPr lang="nl-BE" dirty="0" smtClean="0"/>
          </a:p>
          <a:p>
            <a:r>
              <a:rPr lang="en-US" dirty="0" smtClean="0"/>
              <a:t>Believe </a:t>
            </a:r>
            <a:r>
              <a:rPr lang="en-US" dirty="0"/>
              <a:t>in the potential of the </a:t>
            </a:r>
            <a:r>
              <a:rPr lang="en-US" dirty="0" smtClean="0"/>
              <a:t>younger</a:t>
            </a:r>
          </a:p>
          <a:p>
            <a:endParaRPr lang="nl-BE" dirty="0"/>
          </a:p>
          <a:p>
            <a:r>
              <a:rPr lang="nl-BE" dirty="0" err="1" smtClean="0"/>
              <a:t>Creating</a:t>
            </a:r>
            <a:r>
              <a:rPr lang="nl-BE" dirty="0" smtClean="0"/>
              <a:t> a  </a:t>
            </a:r>
            <a:r>
              <a:rPr lang="nl-BE" dirty="0" err="1" smtClean="0"/>
              <a:t>positive</a:t>
            </a:r>
            <a:r>
              <a:rPr lang="nl-BE" dirty="0" smtClean="0"/>
              <a:t> environment </a:t>
            </a:r>
          </a:p>
          <a:p>
            <a:endParaRPr lang="nl-BE" dirty="0"/>
          </a:p>
          <a:p>
            <a:r>
              <a:rPr lang="nl-BE" dirty="0" err="1" smtClean="0"/>
              <a:t>Give</a:t>
            </a:r>
            <a:r>
              <a:rPr lang="nl-BE" dirty="0" smtClean="0"/>
              <a:t> </a:t>
            </a:r>
            <a:r>
              <a:rPr lang="en-US" dirty="0"/>
              <a:t>the </a:t>
            </a:r>
            <a:r>
              <a:rPr lang="nl-BE" dirty="0" smtClean="0"/>
              <a:t>opportunity </a:t>
            </a:r>
            <a:r>
              <a:rPr lang="nl-BE" dirty="0" err="1" smtClean="0"/>
              <a:t>to</a:t>
            </a:r>
            <a:r>
              <a:rPr lang="nl-BE" dirty="0" smtClean="0"/>
              <a:t> do new </a:t>
            </a:r>
            <a:r>
              <a:rPr lang="nl-BE" dirty="0" err="1" smtClean="0"/>
              <a:t>things</a:t>
            </a:r>
            <a:endParaRPr lang="nl-BE" dirty="0" smtClean="0"/>
          </a:p>
          <a:p>
            <a:endParaRPr lang="nl-BE" dirty="0"/>
          </a:p>
          <a:p>
            <a:r>
              <a:rPr lang="nl-BE" dirty="0" err="1" smtClean="0"/>
              <a:t>Give</a:t>
            </a:r>
            <a:r>
              <a:rPr lang="nl-BE" dirty="0" smtClean="0"/>
              <a:t> </a:t>
            </a:r>
            <a:r>
              <a:rPr lang="en-US" dirty="0"/>
              <a:t>the younger </a:t>
            </a:r>
            <a:r>
              <a:rPr lang="nl-BE" dirty="0" err="1" smtClean="0"/>
              <a:t>responsibility</a:t>
            </a:r>
            <a:endParaRPr lang="nl-BE" dirty="0" smtClean="0"/>
          </a:p>
          <a:p>
            <a:endParaRPr lang="nl-BE" dirty="0" smtClean="0"/>
          </a:p>
          <a:p>
            <a:r>
              <a:rPr lang="nl-BE" dirty="0" smtClean="0"/>
              <a:t>Safety </a:t>
            </a:r>
            <a:r>
              <a:rPr lang="nl-BE" dirty="0" err="1" smtClean="0"/>
              <a:t>and</a:t>
            </a:r>
            <a:r>
              <a:rPr lang="nl-BE" dirty="0" smtClean="0"/>
              <a:t> </a:t>
            </a:r>
            <a:r>
              <a:rPr lang="nl-BE" dirty="0" err="1" smtClean="0"/>
              <a:t>structure</a:t>
            </a:r>
            <a:r>
              <a:rPr lang="nl-BE" dirty="0" smtClean="0"/>
              <a:t> </a:t>
            </a:r>
            <a:endParaRPr lang="nl-BE" dirty="0"/>
          </a:p>
        </p:txBody>
      </p:sp>
      <p:sp>
        <p:nvSpPr>
          <p:cNvPr id="4" name="Rectangle 1"/>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BE" altLang="nl-BE"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231114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mogen">
  <a:themeElements>
    <a:clrScheme name="Vermogen">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ermogen">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Vermogen">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2773</TotalTime>
  <Words>2695</Words>
  <Application>Microsoft Office PowerPoint</Application>
  <PresentationFormat>Diavoorstelling (4:3)</PresentationFormat>
  <Paragraphs>449</Paragraphs>
  <Slides>35</Slides>
  <Notes>32</Notes>
  <HiddenSlides>0</HiddenSlides>
  <MMClips>0</MMClips>
  <ScaleCrop>false</ScaleCrop>
  <HeadingPairs>
    <vt:vector size="4" baseType="variant">
      <vt:variant>
        <vt:lpstr>Thema</vt:lpstr>
      </vt:variant>
      <vt:variant>
        <vt:i4>1</vt:i4>
      </vt:variant>
      <vt:variant>
        <vt:lpstr>Diatitels</vt:lpstr>
      </vt:variant>
      <vt:variant>
        <vt:i4>35</vt:i4>
      </vt:variant>
    </vt:vector>
  </HeadingPairs>
  <TitlesOfParts>
    <vt:vector size="36" baseType="lpstr">
      <vt:lpstr>Vermogen</vt:lpstr>
      <vt:lpstr>Concrete advice for working with youngsters who have lost any interest in school matters (intractable youngsters) </vt:lpstr>
      <vt:lpstr>Belgium</vt:lpstr>
      <vt:lpstr>Brussels - Foyer</vt:lpstr>
      <vt:lpstr>Foyer - Molenbeek</vt:lpstr>
      <vt:lpstr>Education center</vt:lpstr>
      <vt:lpstr>PowerPoint-presentatie</vt:lpstr>
      <vt:lpstr>Personal Development Process</vt:lpstr>
      <vt:lpstr>Personal Development Process</vt:lpstr>
      <vt:lpstr>Which attitude do you take as coach? </vt:lpstr>
      <vt:lpstr>Create a relationship of trust</vt:lpstr>
      <vt:lpstr>Believe in the potential of the younger</vt:lpstr>
      <vt:lpstr>Creating a positive environment </vt:lpstr>
      <vt:lpstr>Story of a youngster</vt:lpstr>
      <vt:lpstr>Give the younger opportunities </vt:lpstr>
      <vt:lpstr>Give the younger responsibility</vt:lpstr>
      <vt:lpstr>Story of a coach </vt:lpstr>
      <vt:lpstr>Safety and structure </vt:lpstr>
      <vt:lpstr>Well-defined framework</vt:lpstr>
      <vt:lpstr>Story of a mentor</vt:lpstr>
      <vt:lpstr>HOW?</vt:lpstr>
      <vt:lpstr>To cope with reward and punishment</vt:lpstr>
      <vt:lpstr> How to reward and punish</vt:lpstr>
      <vt:lpstr>Training offer</vt:lpstr>
      <vt:lpstr>Activities in group</vt:lpstr>
      <vt:lpstr>Individual activities</vt:lpstr>
      <vt:lpstr>Conversations</vt:lpstr>
      <vt:lpstr>Formal</vt:lpstr>
      <vt:lpstr>Formal</vt:lpstr>
      <vt:lpstr>Formal</vt:lpstr>
      <vt:lpstr>Informal</vt:lpstr>
      <vt:lpstr>Working together </vt:lpstr>
      <vt:lpstr>Importance strong team</vt:lpstr>
      <vt:lpstr>Work with network youngster</vt:lpstr>
      <vt:lpstr>Work with network organisation</vt:lpstr>
      <vt:lpstr>But…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pauline</dc:creator>
  <cp:lastModifiedBy>Aleidis</cp:lastModifiedBy>
  <cp:revision>166</cp:revision>
  <dcterms:created xsi:type="dcterms:W3CDTF">2014-10-16T14:22:14Z</dcterms:created>
  <dcterms:modified xsi:type="dcterms:W3CDTF">2014-12-15T11:43:02Z</dcterms:modified>
</cp:coreProperties>
</file>