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2"/>
  </p:notesMasterIdLst>
  <p:sldIdLst>
    <p:sldId id="257" r:id="rId2"/>
    <p:sldId id="295" r:id="rId3"/>
    <p:sldId id="296" r:id="rId4"/>
    <p:sldId id="297" r:id="rId5"/>
    <p:sldId id="298" r:id="rId6"/>
    <p:sldId id="299" r:id="rId7"/>
    <p:sldId id="300" r:id="rId8"/>
    <p:sldId id="301" r:id="rId9"/>
    <p:sldId id="302" r:id="rId10"/>
    <p:sldId id="281" r:id="rId11"/>
  </p:sldIdLst>
  <p:sldSz cx="9144000" cy="6858000" type="screen4x3"/>
  <p:notesSz cx="6797675" cy="9926638"/>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DDE3F"/>
    <a:srgbClr val="D3E54D"/>
    <a:srgbClr val="DAE85F"/>
    <a:srgbClr val="99FF33"/>
    <a:srgbClr val="66FF33"/>
    <a:srgbClr val="99FF66"/>
    <a:srgbClr val="135B6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Estilo Médio 2 - Destaque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799B23B-EC83-4686-B30A-512413B5E67A}" styleName="Estilo Claro 3 - Destaque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2BCA0A4F-C359-4208-B57B-B5D8A06C0836}" type="datetimeFigureOut">
              <a:rPr lang="pt-PT" smtClean="0"/>
              <a:pPr/>
              <a:t>05-11-2014</a:t>
            </a:fld>
            <a:endParaRPr lang="pt-PT"/>
          </a:p>
        </p:txBody>
      </p:sp>
      <p:sp>
        <p:nvSpPr>
          <p:cNvPr id="4" name="Marcador de Posição da Imagem do Diapositivo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pt-PT"/>
          </a:p>
        </p:txBody>
      </p:sp>
      <p:sp>
        <p:nvSpPr>
          <p:cNvPr id="5" name="Marcador de Posição de Nota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6" name="Marcador de Posição do Rodapé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A4597790-01F8-4086-ACC8-C450A5A5DE20}" type="slidenum">
              <a:rPr lang="pt-PT" smtClean="0"/>
              <a:pPr/>
              <a:t>‹nº›</a:t>
            </a:fld>
            <a:endParaRPr lang="pt-PT"/>
          </a:p>
        </p:txBody>
      </p:sp>
    </p:spTree>
    <p:extLst>
      <p:ext uri="{BB962C8B-B14F-4D97-AF65-F5344CB8AC3E}">
        <p14:creationId xmlns:p14="http://schemas.microsoft.com/office/powerpoint/2010/main" xmlns="" val="38078496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23085964-088B-49BA-9597-2F3A06EF558B}" type="slidenum">
              <a:rPr lang="pt-PT" smtClean="0"/>
              <a:pPr/>
              <a:t>1</a:t>
            </a:fld>
            <a:endParaRPr lang="pt-PT"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pt-PT"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0A855435-8475-4A8D-B2F7-82B535BD2B36}" type="slidenum">
              <a:rPr lang="pt-PT" smtClean="0"/>
              <a:pPr/>
              <a:t>10</a:t>
            </a:fld>
            <a:endParaRPr lang="pt-PT"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pt-PT"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PT" smtClean="0"/>
              <a:t>Clique para editar o estilo</a:t>
            </a:r>
            <a:endParaRPr lang="pt-PT"/>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smtClean="0"/>
              <a:t>Faça clique para editar o estilo</a:t>
            </a:r>
            <a:endParaRPr lang="pt-PT"/>
          </a:p>
        </p:txBody>
      </p:sp>
      <p:sp>
        <p:nvSpPr>
          <p:cNvPr id="4" name="Marcador de Posição da Data 3"/>
          <p:cNvSpPr>
            <a:spLocks noGrp="1"/>
          </p:cNvSpPr>
          <p:nvPr>
            <p:ph type="dt" sz="half" idx="10"/>
          </p:nvPr>
        </p:nvSpPr>
        <p:spPr/>
        <p:txBody>
          <a:bodyPr/>
          <a:lstStyle/>
          <a:p>
            <a:fld id="{E5F022C0-DDCE-4057-B3FA-C0D3139F581A}" type="datetimeFigureOut">
              <a:rPr lang="pt-PT" smtClean="0"/>
              <a:pPr/>
              <a:t>05-11-2014</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1FC2355A-80A2-4DB2-916D-E6B25F2255AF}" type="slidenum">
              <a:rPr lang="pt-PT" smtClean="0"/>
              <a:pPr/>
              <a:t>‹nº›</a:t>
            </a:fld>
            <a:endParaRPr lang="pt-P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Texto Vertical 2"/>
          <p:cNvSpPr>
            <a:spLocks noGrp="1"/>
          </p:cNvSpPr>
          <p:nvPr>
            <p:ph type="body" orient="vert" idx="1"/>
          </p:nvPr>
        </p:nvSpPr>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E5F022C0-DDCE-4057-B3FA-C0D3139F581A}" type="datetimeFigureOut">
              <a:rPr lang="pt-PT" smtClean="0"/>
              <a:pPr/>
              <a:t>05-11-2014</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1FC2355A-80A2-4DB2-916D-E6B25F2255AF}" type="slidenum">
              <a:rPr lang="pt-PT" smtClean="0"/>
              <a:pPr/>
              <a:t>‹nº›</a:t>
            </a:fld>
            <a:endParaRPr lang="pt-P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PT" smtClean="0"/>
              <a:t>Clique para editar o estilo</a:t>
            </a:r>
            <a:endParaRPr lang="pt-PT"/>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E5F022C0-DDCE-4057-B3FA-C0D3139F581A}" type="datetimeFigureOut">
              <a:rPr lang="pt-PT" smtClean="0"/>
              <a:pPr/>
              <a:t>05-11-2014</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1FC2355A-80A2-4DB2-916D-E6B25F2255AF}" type="slidenum">
              <a:rPr lang="pt-PT" smtClean="0"/>
              <a:pPr/>
              <a:t>‹nº›</a:t>
            </a:fld>
            <a:endParaRPr lang="pt-P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ítulo e gráfico">
    <p:spTree>
      <p:nvGrpSpPr>
        <p:cNvPr id="1" name=""/>
        <p:cNvGrpSpPr/>
        <p:nvPr/>
      </p:nvGrpSpPr>
      <p:grpSpPr>
        <a:xfrm>
          <a:off x="0" y="0"/>
          <a:ext cx="0" cy="0"/>
          <a:chOff x="0" y="0"/>
          <a:chExt cx="0" cy="0"/>
        </a:xfrm>
      </p:grpSpPr>
      <p:sp>
        <p:nvSpPr>
          <p:cNvPr id="2" name="Título 1"/>
          <p:cNvSpPr>
            <a:spLocks noGrp="1"/>
          </p:cNvSpPr>
          <p:nvPr>
            <p:ph type="title"/>
          </p:nvPr>
        </p:nvSpPr>
        <p:spPr>
          <a:xfrm>
            <a:off x="163513" y="14288"/>
            <a:ext cx="8689975" cy="728662"/>
          </a:xfrm>
        </p:spPr>
        <p:txBody>
          <a:bodyPr/>
          <a:lstStyle/>
          <a:p>
            <a:r>
              <a:rPr lang="pt-PT" smtClean="0"/>
              <a:t>Clique para editar o estilo</a:t>
            </a:r>
            <a:endParaRPr lang="pt-PT"/>
          </a:p>
        </p:txBody>
      </p:sp>
      <p:sp>
        <p:nvSpPr>
          <p:cNvPr id="3" name="Marcador de Posição do Gráfico 2"/>
          <p:cNvSpPr>
            <a:spLocks noGrp="1"/>
          </p:cNvSpPr>
          <p:nvPr>
            <p:ph type="chart" idx="1"/>
          </p:nvPr>
        </p:nvSpPr>
        <p:spPr>
          <a:xfrm>
            <a:off x="623888" y="1600200"/>
            <a:ext cx="8012112" cy="4525963"/>
          </a:xfrm>
        </p:spPr>
        <p:txBody>
          <a:bodyPr/>
          <a:lstStyle/>
          <a:p>
            <a:pPr lvl="0"/>
            <a:r>
              <a:rPr lang="pt-PT" noProof="0" smtClean="0"/>
              <a:t>Clique no ícone para adicionar um gráfico</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idx="1"/>
          </p:nvPr>
        </p:nvSpPr>
        <p:spPr/>
        <p:txBody>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E5F022C0-DDCE-4057-B3FA-C0D3139F581A}" type="datetimeFigureOut">
              <a:rPr lang="pt-PT" smtClean="0"/>
              <a:pPr/>
              <a:t>05-11-2014</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1FC2355A-80A2-4DB2-916D-E6B25F2255AF}" type="slidenum">
              <a:rPr lang="pt-PT" smtClean="0"/>
              <a:pPr/>
              <a:t>‹nº›</a:t>
            </a:fld>
            <a:endParaRPr lang="pt-P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PT" smtClean="0"/>
              <a:t>Clique para editar o estilo</a:t>
            </a:r>
            <a:endParaRPr lang="pt-PT"/>
          </a:p>
        </p:txBody>
      </p:sp>
      <p:sp>
        <p:nvSpPr>
          <p:cNvPr id="3" name="Marcador de Posição do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smtClean="0"/>
              <a:t>Clique para editar os estilos</a:t>
            </a:r>
          </a:p>
        </p:txBody>
      </p:sp>
      <p:sp>
        <p:nvSpPr>
          <p:cNvPr id="4" name="Marcador de Posição da Data 3"/>
          <p:cNvSpPr>
            <a:spLocks noGrp="1"/>
          </p:cNvSpPr>
          <p:nvPr>
            <p:ph type="dt" sz="half" idx="10"/>
          </p:nvPr>
        </p:nvSpPr>
        <p:spPr/>
        <p:txBody>
          <a:bodyPr/>
          <a:lstStyle/>
          <a:p>
            <a:fld id="{E5F022C0-DDCE-4057-B3FA-C0D3139F581A}" type="datetimeFigureOut">
              <a:rPr lang="pt-PT" smtClean="0"/>
              <a:pPr/>
              <a:t>05-11-2014</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1FC2355A-80A2-4DB2-916D-E6B25F2255AF}" type="slidenum">
              <a:rPr lang="pt-PT" smtClean="0"/>
              <a:pPr/>
              <a:t>‹nº›</a:t>
            </a:fld>
            <a:endParaRPr lang="pt-P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e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a Data 4"/>
          <p:cNvSpPr>
            <a:spLocks noGrp="1"/>
          </p:cNvSpPr>
          <p:nvPr>
            <p:ph type="dt" sz="half" idx="10"/>
          </p:nvPr>
        </p:nvSpPr>
        <p:spPr/>
        <p:txBody>
          <a:bodyPr/>
          <a:lstStyle/>
          <a:p>
            <a:fld id="{E5F022C0-DDCE-4057-B3FA-C0D3139F581A}" type="datetimeFigureOut">
              <a:rPr lang="pt-PT" smtClean="0"/>
              <a:pPr/>
              <a:t>05-11-2014</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1FC2355A-80A2-4DB2-916D-E6B25F2255AF}" type="slidenum">
              <a:rPr lang="pt-PT" smtClean="0"/>
              <a:pPr/>
              <a:t>‹nº›</a:t>
            </a:fld>
            <a:endParaRPr lang="pt-P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PT" smtClean="0"/>
              <a:t>Clique para editar o estilo</a:t>
            </a:r>
            <a:endParaRPr lang="pt-PT"/>
          </a:p>
        </p:txBody>
      </p:sp>
      <p:sp>
        <p:nvSpPr>
          <p:cNvPr id="3" name="Marcador de Posição do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4" name="Marcador de Posição de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o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6" name="Marcador de Posição de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7" name="Marcador de Posição da Data 6"/>
          <p:cNvSpPr>
            <a:spLocks noGrp="1"/>
          </p:cNvSpPr>
          <p:nvPr>
            <p:ph type="dt" sz="half" idx="10"/>
          </p:nvPr>
        </p:nvSpPr>
        <p:spPr/>
        <p:txBody>
          <a:bodyPr/>
          <a:lstStyle/>
          <a:p>
            <a:fld id="{E5F022C0-DDCE-4057-B3FA-C0D3139F581A}" type="datetimeFigureOut">
              <a:rPr lang="pt-PT" smtClean="0"/>
              <a:pPr/>
              <a:t>05-11-2014</a:t>
            </a:fld>
            <a:endParaRPr lang="pt-PT"/>
          </a:p>
        </p:txBody>
      </p:sp>
      <p:sp>
        <p:nvSpPr>
          <p:cNvPr id="8" name="Marcador de Posição do Rodapé 7"/>
          <p:cNvSpPr>
            <a:spLocks noGrp="1"/>
          </p:cNvSpPr>
          <p:nvPr>
            <p:ph type="ftr" sz="quarter" idx="11"/>
          </p:nvPr>
        </p:nvSpPr>
        <p:spPr/>
        <p:txBody>
          <a:bodyPr/>
          <a:lstStyle/>
          <a:p>
            <a:endParaRPr lang="pt-PT"/>
          </a:p>
        </p:txBody>
      </p:sp>
      <p:sp>
        <p:nvSpPr>
          <p:cNvPr id="9" name="Marcador de Posição do Número do Diapositivo 8"/>
          <p:cNvSpPr>
            <a:spLocks noGrp="1"/>
          </p:cNvSpPr>
          <p:nvPr>
            <p:ph type="sldNum" sz="quarter" idx="12"/>
          </p:nvPr>
        </p:nvSpPr>
        <p:spPr/>
        <p:txBody>
          <a:bodyPr/>
          <a:lstStyle/>
          <a:p>
            <a:fld id="{1FC2355A-80A2-4DB2-916D-E6B25F2255AF}" type="slidenum">
              <a:rPr lang="pt-PT" smtClean="0"/>
              <a:pPr/>
              <a:t>‹nº›</a:t>
            </a:fld>
            <a:endParaRPr lang="pt-P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a Data 2"/>
          <p:cNvSpPr>
            <a:spLocks noGrp="1"/>
          </p:cNvSpPr>
          <p:nvPr>
            <p:ph type="dt" sz="half" idx="10"/>
          </p:nvPr>
        </p:nvSpPr>
        <p:spPr/>
        <p:txBody>
          <a:bodyPr/>
          <a:lstStyle/>
          <a:p>
            <a:fld id="{E5F022C0-DDCE-4057-B3FA-C0D3139F581A}" type="datetimeFigureOut">
              <a:rPr lang="pt-PT" smtClean="0"/>
              <a:pPr/>
              <a:t>05-11-2014</a:t>
            </a:fld>
            <a:endParaRPr lang="pt-PT"/>
          </a:p>
        </p:txBody>
      </p:sp>
      <p:sp>
        <p:nvSpPr>
          <p:cNvPr id="4" name="Marcador de Posição do Rodapé 3"/>
          <p:cNvSpPr>
            <a:spLocks noGrp="1"/>
          </p:cNvSpPr>
          <p:nvPr>
            <p:ph type="ftr" sz="quarter" idx="11"/>
          </p:nvPr>
        </p:nvSpPr>
        <p:spPr/>
        <p:txBody>
          <a:bodyPr/>
          <a:lstStyle/>
          <a:p>
            <a:endParaRPr lang="pt-PT"/>
          </a:p>
        </p:txBody>
      </p:sp>
      <p:sp>
        <p:nvSpPr>
          <p:cNvPr id="5" name="Marcador de Posição do Número do Diapositivo 4"/>
          <p:cNvSpPr>
            <a:spLocks noGrp="1"/>
          </p:cNvSpPr>
          <p:nvPr>
            <p:ph type="sldNum" sz="quarter" idx="12"/>
          </p:nvPr>
        </p:nvSpPr>
        <p:spPr/>
        <p:txBody>
          <a:bodyPr/>
          <a:lstStyle/>
          <a:p>
            <a:fld id="{1FC2355A-80A2-4DB2-916D-E6B25F2255AF}" type="slidenum">
              <a:rPr lang="pt-PT" smtClean="0"/>
              <a:pPr/>
              <a:t>‹nº›</a:t>
            </a:fld>
            <a:endParaRPr lang="pt-P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E5F022C0-DDCE-4057-B3FA-C0D3139F581A}" type="datetimeFigureOut">
              <a:rPr lang="pt-PT" smtClean="0"/>
              <a:pPr/>
              <a:t>05-11-2014</a:t>
            </a:fld>
            <a:endParaRPr lang="pt-PT"/>
          </a:p>
        </p:txBody>
      </p:sp>
      <p:sp>
        <p:nvSpPr>
          <p:cNvPr id="3" name="Marcador de Posição do Rodapé 2"/>
          <p:cNvSpPr>
            <a:spLocks noGrp="1"/>
          </p:cNvSpPr>
          <p:nvPr>
            <p:ph type="ftr" sz="quarter" idx="11"/>
          </p:nvPr>
        </p:nvSpPr>
        <p:spPr/>
        <p:txBody>
          <a:bodyPr/>
          <a:lstStyle/>
          <a:p>
            <a:endParaRPr lang="pt-PT"/>
          </a:p>
        </p:txBody>
      </p:sp>
      <p:sp>
        <p:nvSpPr>
          <p:cNvPr id="4" name="Marcador de Posição do Número do Diapositivo 3"/>
          <p:cNvSpPr>
            <a:spLocks noGrp="1"/>
          </p:cNvSpPr>
          <p:nvPr>
            <p:ph type="sldNum" sz="quarter" idx="12"/>
          </p:nvPr>
        </p:nvSpPr>
        <p:spPr/>
        <p:txBody>
          <a:bodyPr/>
          <a:lstStyle/>
          <a:p>
            <a:fld id="{1FC2355A-80A2-4DB2-916D-E6B25F2255AF}" type="slidenum">
              <a:rPr lang="pt-PT" smtClean="0"/>
              <a:pPr/>
              <a:t>‹nº›</a:t>
            </a:fld>
            <a:endParaRPr lang="pt-P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PT" smtClean="0"/>
              <a:t>Clique para editar o estilo</a:t>
            </a:r>
            <a:endParaRPr lang="pt-PT"/>
          </a:p>
        </p:txBody>
      </p:sp>
      <p:sp>
        <p:nvSpPr>
          <p:cNvPr id="3" name="Marcador de Posição de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o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Marcador de Posição da Data 4"/>
          <p:cNvSpPr>
            <a:spLocks noGrp="1"/>
          </p:cNvSpPr>
          <p:nvPr>
            <p:ph type="dt" sz="half" idx="10"/>
          </p:nvPr>
        </p:nvSpPr>
        <p:spPr/>
        <p:txBody>
          <a:bodyPr/>
          <a:lstStyle/>
          <a:p>
            <a:fld id="{E5F022C0-DDCE-4057-B3FA-C0D3139F581A}" type="datetimeFigureOut">
              <a:rPr lang="pt-PT" smtClean="0"/>
              <a:pPr/>
              <a:t>05-11-2014</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1FC2355A-80A2-4DB2-916D-E6B25F2255AF}" type="slidenum">
              <a:rPr lang="pt-PT" smtClean="0"/>
              <a:pPr/>
              <a:t>‹nº›</a:t>
            </a:fld>
            <a:endParaRPr lang="pt-P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PT" smtClean="0"/>
              <a:t>Clique para editar o estilo</a:t>
            </a:r>
            <a:endParaRPr lang="pt-PT"/>
          </a:p>
        </p:txBody>
      </p:sp>
      <p:sp>
        <p:nvSpPr>
          <p:cNvPr id="3" name="Marcador de Posição d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PT" smtClean="0"/>
              <a:t>Clique no ícone para adicionar uma imagem</a:t>
            </a:r>
            <a:endParaRPr lang="pt-PT"/>
          </a:p>
        </p:txBody>
      </p:sp>
      <p:sp>
        <p:nvSpPr>
          <p:cNvPr id="4" name="Marcador de Posição do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Marcador de Posição da Data 4"/>
          <p:cNvSpPr>
            <a:spLocks noGrp="1"/>
          </p:cNvSpPr>
          <p:nvPr>
            <p:ph type="dt" sz="half" idx="10"/>
          </p:nvPr>
        </p:nvSpPr>
        <p:spPr/>
        <p:txBody>
          <a:bodyPr/>
          <a:lstStyle/>
          <a:p>
            <a:fld id="{E5F022C0-DDCE-4057-B3FA-C0D3139F581A}" type="datetimeFigureOut">
              <a:rPr lang="pt-PT" smtClean="0"/>
              <a:pPr/>
              <a:t>05-11-2014</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1FC2355A-80A2-4DB2-916D-E6B25F2255AF}" type="slidenum">
              <a:rPr lang="pt-PT" smtClean="0"/>
              <a:pPr/>
              <a:t>‹nº›</a:t>
            </a:fld>
            <a:endParaRPr lang="pt-P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PT" smtClean="0"/>
              <a:t>Clique para editar o estilo</a:t>
            </a:r>
            <a:endParaRPr lang="pt-PT"/>
          </a:p>
        </p:txBody>
      </p:sp>
      <p:sp>
        <p:nvSpPr>
          <p:cNvPr id="3" name="Marcador de Posição do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F022C0-DDCE-4057-B3FA-C0D3139F581A}" type="datetimeFigureOut">
              <a:rPr lang="pt-PT" smtClean="0"/>
              <a:pPr/>
              <a:t>05-11-2014</a:t>
            </a:fld>
            <a:endParaRPr lang="pt-PT"/>
          </a:p>
        </p:txBody>
      </p:sp>
      <p:sp>
        <p:nvSpPr>
          <p:cNvPr id="5" name="Marcador de Posição do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Marcador de Posição do Número do Diapositivo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C2355A-80A2-4DB2-916D-E6B25F2255AF}" type="slidenum">
              <a:rPr lang="pt-PT" smtClean="0"/>
              <a:pPr/>
              <a:t>‹nº›</a:t>
            </a:fld>
            <a:endParaRPr lang="pt-PT"/>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5" descr="Logótipo_COMPETIR_SA"/>
          <p:cNvPicPr>
            <a:picLocks noChangeAspect="1" noChangeArrowheads="1"/>
          </p:cNvPicPr>
          <p:nvPr/>
        </p:nvPicPr>
        <p:blipFill>
          <a:blip r:embed="rId3" cstate="print"/>
          <a:srcRect/>
          <a:stretch>
            <a:fillRect/>
          </a:stretch>
        </p:blipFill>
        <p:spPr bwMode="auto">
          <a:xfrm>
            <a:off x="3721014" y="250242"/>
            <a:ext cx="1643074" cy="2170646"/>
          </a:xfrm>
          <a:prstGeom prst="rect">
            <a:avLst/>
          </a:prstGeom>
          <a:noFill/>
          <a:ln w="9525">
            <a:solidFill>
              <a:schemeClr val="bg1"/>
            </a:solidFill>
            <a:miter lim="800000"/>
            <a:headEnd/>
            <a:tailEnd/>
          </a:ln>
        </p:spPr>
      </p:pic>
      <p:grpSp>
        <p:nvGrpSpPr>
          <p:cNvPr id="4" name="Grupo 17"/>
          <p:cNvGrpSpPr/>
          <p:nvPr/>
        </p:nvGrpSpPr>
        <p:grpSpPr>
          <a:xfrm>
            <a:off x="32" y="4443234"/>
            <a:ext cx="9144000" cy="2414790"/>
            <a:chOff x="0" y="4443210"/>
            <a:chExt cx="9144000" cy="2414790"/>
          </a:xfrm>
        </p:grpSpPr>
        <p:sp>
          <p:nvSpPr>
            <p:cNvPr id="16" name="Rectangle 3"/>
            <p:cNvSpPr>
              <a:spLocks noChangeArrowheads="1"/>
            </p:cNvSpPr>
            <p:nvPr/>
          </p:nvSpPr>
          <p:spPr bwMode="auto">
            <a:xfrm rot="10800000">
              <a:off x="0" y="4643422"/>
              <a:ext cx="9144000" cy="2214578"/>
            </a:xfrm>
            <a:prstGeom prst="rect">
              <a:avLst/>
            </a:prstGeom>
            <a:solidFill>
              <a:schemeClr val="tx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dirty="0" smtClean="0">
                <a:ln>
                  <a:noFill/>
                </a:ln>
                <a:solidFill>
                  <a:schemeClr val="tx1"/>
                </a:solidFill>
                <a:effectLst/>
                <a:latin typeface="Arial" pitchFamily="34" charset="0"/>
              </a:endParaRPr>
            </a:p>
          </p:txBody>
        </p:sp>
        <p:sp>
          <p:nvSpPr>
            <p:cNvPr id="17" name="AutoShape 4"/>
            <p:cNvSpPr>
              <a:spLocks noChangeArrowheads="1"/>
            </p:cNvSpPr>
            <p:nvPr/>
          </p:nvSpPr>
          <p:spPr bwMode="auto">
            <a:xfrm rot="10800000">
              <a:off x="655608" y="4443210"/>
              <a:ext cx="7821283" cy="485963"/>
            </a:xfrm>
            <a:prstGeom prst="roundRect">
              <a:avLst>
                <a:gd name="adj" fmla="val 50000"/>
              </a:avLst>
            </a:prstGeom>
            <a:solidFill>
              <a:srgbClr val="CDDE3F"/>
            </a:solidFill>
            <a:ln w="31750">
              <a:solidFill>
                <a:srgbClr val="FFFFFF"/>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pt-PT" sz="1800" b="1" i="0" u="none" strike="noStrike" cap="none" normalizeH="0" baseline="0" dirty="0" smtClean="0">
                <a:ln>
                  <a:noFill/>
                </a:ln>
                <a:solidFill>
                  <a:schemeClr val="bg1"/>
                </a:solidFill>
                <a:effectLst/>
              </a:endParaRPr>
            </a:p>
          </p:txBody>
        </p:sp>
      </p:grpSp>
      <p:sp>
        <p:nvSpPr>
          <p:cNvPr id="90126" name="Text Box 14"/>
          <p:cNvSpPr txBox="1">
            <a:spLocks noChangeArrowheads="1"/>
          </p:cNvSpPr>
          <p:nvPr/>
        </p:nvSpPr>
        <p:spPr bwMode="auto">
          <a:xfrm>
            <a:off x="5000628" y="5763229"/>
            <a:ext cx="3929090" cy="807913"/>
          </a:xfrm>
          <a:prstGeom prst="rect">
            <a:avLst/>
          </a:prstGeom>
          <a:noFill/>
          <a:ln w="9525" algn="ctr">
            <a:noFill/>
            <a:miter lim="800000"/>
            <a:headEnd/>
            <a:tailEnd/>
          </a:ln>
          <a:effectLst/>
        </p:spPr>
        <p:txBody>
          <a:bodyPr wrap="square" lIns="36000" tIns="0" rIns="36000" bIns="0">
            <a:spAutoFit/>
          </a:bodyPr>
          <a:lstStyle/>
          <a:p>
            <a:pPr algn="r" eaLnBrk="0" hangingPunct="0">
              <a:spcAft>
                <a:spcPct val="0"/>
              </a:spcAft>
              <a:buClr>
                <a:srgbClr val="292929"/>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t-PT" sz="1400" b="1" dirty="0" smtClean="0">
                <a:solidFill>
                  <a:srgbClr val="CDDE3F"/>
                </a:solidFill>
              </a:rPr>
              <a:t>05/11/2014</a:t>
            </a:r>
            <a:endParaRPr lang="pt-PT" sz="1400" b="1" dirty="0">
              <a:solidFill>
                <a:srgbClr val="CDDE3F"/>
              </a:solidFill>
            </a:endParaRPr>
          </a:p>
          <a:p>
            <a:pPr algn="r" eaLnBrk="0" hangingPunct="0">
              <a:spcAft>
                <a:spcPct val="0"/>
              </a:spcAft>
              <a:buClr>
                <a:srgbClr val="292929"/>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t-PT" sz="1400" b="1" dirty="0" smtClean="0">
                <a:solidFill>
                  <a:srgbClr val="CDDE3F"/>
                </a:solidFill>
              </a:rPr>
              <a:t>COMPETIR – Formação e Serviços, S.A.</a:t>
            </a:r>
            <a:endParaRPr lang="pt-PT" sz="1400" b="1" dirty="0">
              <a:solidFill>
                <a:srgbClr val="CDDE3F"/>
              </a:solidFill>
            </a:endParaRPr>
          </a:p>
          <a:p>
            <a:pPr algn="r" eaLnBrk="0" hangingPunct="0">
              <a:spcAft>
                <a:spcPct val="0"/>
              </a:spcAft>
              <a:buClr>
                <a:srgbClr val="292929"/>
              </a:buClr>
              <a:buSzPct val="100000"/>
              <a:buFont typeface="Wingdings" pitchFamily="2" charset="2"/>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pt-PT" sz="1400" b="1" dirty="0" smtClean="0">
                <a:solidFill>
                  <a:srgbClr val="CDDE3F"/>
                </a:solidFill>
                <a:sym typeface="Wingdings" pitchFamily="2" charset="2"/>
              </a:rPr>
              <a:t>www.competir.com.pt</a:t>
            </a:r>
            <a:endParaRPr lang="pt-PT" sz="1400" b="1" dirty="0">
              <a:solidFill>
                <a:srgbClr val="CDDE3F"/>
              </a:solidFill>
              <a:sym typeface="Wingdings" pitchFamily="2" charset="2"/>
            </a:endParaRPr>
          </a:p>
          <a:p>
            <a:pPr algn="r" eaLnBrk="0" hangingPunct="0">
              <a:spcAft>
                <a:spcPct val="0"/>
              </a:spcAft>
              <a:buClr>
                <a:srgbClr val="292929"/>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endParaRPr lang="pt-PT" sz="1050" dirty="0">
              <a:solidFill>
                <a:srgbClr val="CDDE3F"/>
              </a:solidFill>
            </a:endParaRPr>
          </a:p>
        </p:txBody>
      </p:sp>
      <p:sp>
        <p:nvSpPr>
          <p:cNvPr id="20" name="CaixaDeTexto 19"/>
          <p:cNvSpPr txBox="1"/>
          <p:nvPr/>
        </p:nvSpPr>
        <p:spPr>
          <a:xfrm>
            <a:off x="539552" y="2420888"/>
            <a:ext cx="7960398" cy="584775"/>
          </a:xfrm>
          <a:prstGeom prst="rect">
            <a:avLst/>
          </a:prstGeom>
          <a:noFill/>
        </p:spPr>
        <p:txBody>
          <a:bodyPr wrap="square" rtlCol="0">
            <a:spAutoFit/>
          </a:bodyPr>
          <a:lstStyle/>
          <a:p>
            <a:pPr algn="ctr"/>
            <a:r>
              <a:rPr lang="pt-PT" sz="3200" b="1" dirty="0" smtClean="0">
                <a:solidFill>
                  <a:srgbClr val="CDDE3F"/>
                </a:solidFill>
              </a:rPr>
              <a:t>Leonardo da Vinci </a:t>
            </a:r>
            <a:r>
              <a:rPr lang="en-GB" sz="3200" b="1" dirty="0" smtClean="0">
                <a:solidFill>
                  <a:srgbClr val="CDDE3F"/>
                </a:solidFill>
              </a:rPr>
              <a:t>Partnership</a:t>
            </a:r>
            <a:r>
              <a:rPr lang="pt-PT" sz="3200" b="1" dirty="0" smtClean="0">
                <a:solidFill>
                  <a:srgbClr val="CDDE3F"/>
                </a:solidFill>
              </a:rPr>
              <a:t> Project</a:t>
            </a:r>
          </a:p>
        </p:txBody>
      </p:sp>
      <p:sp>
        <p:nvSpPr>
          <p:cNvPr id="14" name="CaixaDeTexto 13"/>
          <p:cNvSpPr txBox="1"/>
          <p:nvPr/>
        </p:nvSpPr>
        <p:spPr>
          <a:xfrm>
            <a:off x="1331640" y="2852936"/>
            <a:ext cx="6480720" cy="830997"/>
          </a:xfrm>
          <a:prstGeom prst="rect">
            <a:avLst/>
          </a:prstGeom>
          <a:noFill/>
        </p:spPr>
        <p:txBody>
          <a:bodyPr wrap="square" rtlCol="0">
            <a:spAutoFit/>
          </a:bodyPr>
          <a:lstStyle/>
          <a:p>
            <a:pPr lvl="0" algn="ctr"/>
            <a:r>
              <a:rPr lang="en-US" sz="2400" b="1" i="1" dirty="0" smtClean="0">
                <a:solidFill>
                  <a:srgbClr val="CDDE3F"/>
                </a:solidFill>
              </a:rPr>
              <a:t>Education Schemes as an Integration Tool </a:t>
            </a:r>
          </a:p>
          <a:p>
            <a:pPr lvl="0" algn="ctr"/>
            <a:r>
              <a:rPr lang="pt-PT" sz="2400" b="1" i="1" dirty="0" smtClean="0">
                <a:solidFill>
                  <a:srgbClr val="CDDE3F"/>
                </a:solidFill>
              </a:rPr>
              <a:t>A </a:t>
            </a:r>
            <a:r>
              <a:rPr lang="en-GB" sz="2400" b="1" i="1" dirty="0" smtClean="0">
                <a:solidFill>
                  <a:srgbClr val="CDDE3F"/>
                </a:solidFill>
              </a:rPr>
              <a:t>European</a:t>
            </a:r>
            <a:r>
              <a:rPr lang="pt-PT" sz="2400" b="1" i="1" dirty="0" smtClean="0">
                <a:solidFill>
                  <a:srgbClr val="CDDE3F"/>
                </a:solidFill>
              </a:rPr>
              <a:t> </a:t>
            </a:r>
            <a:r>
              <a:rPr lang="en-GB" sz="2400" b="1" i="1" dirty="0" smtClean="0">
                <a:solidFill>
                  <a:srgbClr val="CDDE3F"/>
                </a:solidFill>
              </a:rPr>
              <a:t>Comparison</a:t>
            </a:r>
            <a:r>
              <a:rPr lang="pt-PT" sz="2400" b="1" i="1" dirty="0" smtClean="0">
                <a:solidFill>
                  <a:srgbClr val="CDDE3F"/>
                </a:solidFill>
              </a:rPr>
              <a:t> (ESIT)</a:t>
            </a:r>
          </a:p>
        </p:txBody>
      </p:sp>
      <p:pic>
        <p:nvPicPr>
          <p:cNvPr id="9" name="Imagem 8" descr="Logo.jpg"/>
          <p:cNvPicPr>
            <a:picLocks noChangeAspect="1"/>
          </p:cNvPicPr>
          <p:nvPr/>
        </p:nvPicPr>
        <p:blipFill>
          <a:blip r:embed="rId4" cstate="print"/>
          <a:stretch>
            <a:fillRect/>
          </a:stretch>
        </p:blipFill>
        <p:spPr>
          <a:xfrm>
            <a:off x="6732240" y="260648"/>
            <a:ext cx="2088232" cy="811556"/>
          </a:xfrm>
          <a:prstGeom prst="rect">
            <a:avLst/>
          </a:prstGeom>
        </p:spPr>
      </p:pic>
      <p:sp>
        <p:nvSpPr>
          <p:cNvPr id="11" name="CaixaDeTexto 10"/>
          <p:cNvSpPr txBox="1"/>
          <p:nvPr/>
        </p:nvSpPr>
        <p:spPr>
          <a:xfrm>
            <a:off x="1331640" y="3717032"/>
            <a:ext cx="6480720" cy="523220"/>
          </a:xfrm>
          <a:prstGeom prst="rect">
            <a:avLst/>
          </a:prstGeom>
          <a:noFill/>
        </p:spPr>
        <p:txBody>
          <a:bodyPr wrap="square" rtlCol="0">
            <a:spAutoFit/>
          </a:bodyPr>
          <a:lstStyle/>
          <a:p>
            <a:pPr lvl="0" algn="ctr"/>
            <a:r>
              <a:rPr lang="pt-PT" sz="2800" b="1" i="1" dirty="0" smtClean="0">
                <a:solidFill>
                  <a:srgbClr val="CDDE3F"/>
                </a:solidFill>
              </a:rPr>
              <a:t>Professional Training</a:t>
            </a:r>
            <a:endParaRPr lang="pt-PT" sz="2800" b="1" i="1" dirty="0" smtClean="0">
              <a:solidFill>
                <a:srgbClr val="CDDE3F"/>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5756396"/>
            <a:ext cx="9144000" cy="1128988"/>
            <a:chOff x="0" y="7368"/>
            <a:chExt cx="11925" cy="1452"/>
          </a:xfrm>
        </p:grpSpPr>
        <p:sp>
          <p:nvSpPr>
            <p:cNvPr id="7" name="Rectangle 3"/>
            <p:cNvSpPr>
              <a:spLocks noChangeArrowheads="1"/>
            </p:cNvSpPr>
            <p:nvPr/>
          </p:nvSpPr>
          <p:spPr bwMode="auto">
            <a:xfrm>
              <a:off x="0" y="7680"/>
              <a:ext cx="11925" cy="1140"/>
            </a:xfrm>
            <a:prstGeom prst="rect">
              <a:avLst/>
            </a:prstGeom>
            <a:solidFill>
              <a:schemeClr val="tx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smtClean="0">
                <a:ln>
                  <a:noFill/>
                </a:ln>
                <a:solidFill>
                  <a:schemeClr val="tx1"/>
                </a:solidFill>
                <a:effectLst/>
                <a:latin typeface="Arial" pitchFamily="34" charset="0"/>
              </a:endParaRPr>
            </a:p>
          </p:txBody>
        </p:sp>
        <p:sp>
          <p:nvSpPr>
            <p:cNvPr id="8" name="AutoShape 4"/>
            <p:cNvSpPr>
              <a:spLocks noChangeArrowheads="1"/>
            </p:cNvSpPr>
            <p:nvPr/>
          </p:nvSpPr>
          <p:spPr bwMode="auto">
            <a:xfrm>
              <a:off x="870" y="7368"/>
              <a:ext cx="10200" cy="625"/>
            </a:xfrm>
            <a:prstGeom prst="roundRect">
              <a:avLst>
                <a:gd name="adj" fmla="val 50000"/>
              </a:avLst>
            </a:prstGeom>
            <a:solidFill>
              <a:srgbClr val="CDDE3F"/>
            </a:solidFill>
            <a:ln w="31750">
              <a:solidFill>
                <a:srgbClr val="FFFFFF"/>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pt-PT" sz="2000" b="1" i="0" u="none" strike="noStrike" cap="none" normalizeH="0" baseline="0" dirty="0" smtClean="0">
                <a:ln>
                  <a:noFill/>
                </a:ln>
                <a:solidFill>
                  <a:schemeClr val="bg1"/>
                </a:solidFill>
                <a:effectLst/>
              </a:endParaRPr>
            </a:p>
          </p:txBody>
        </p:sp>
      </p:grpSp>
      <p:pic>
        <p:nvPicPr>
          <p:cNvPr id="6" name="Picture 5" descr="Logótipo_COMPETIR_SA"/>
          <p:cNvPicPr>
            <a:picLocks noChangeAspect="1" noChangeArrowheads="1"/>
          </p:cNvPicPr>
          <p:nvPr/>
        </p:nvPicPr>
        <p:blipFill>
          <a:blip r:embed="rId3" cstate="print"/>
          <a:srcRect/>
          <a:stretch>
            <a:fillRect/>
          </a:stretch>
        </p:blipFill>
        <p:spPr bwMode="auto">
          <a:xfrm>
            <a:off x="7858148" y="285728"/>
            <a:ext cx="898886" cy="1187508"/>
          </a:xfrm>
          <a:prstGeom prst="rect">
            <a:avLst/>
          </a:prstGeom>
          <a:noFill/>
          <a:ln w="9525">
            <a:solidFill>
              <a:schemeClr val="bg1"/>
            </a:solidFill>
            <a:miter lim="800000"/>
            <a:headEnd/>
            <a:tailEnd/>
          </a:ln>
        </p:spPr>
      </p:pic>
      <p:sp>
        <p:nvSpPr>
          <p:cNvPr id="9" name="Título 10"/>
          <p:cNvSpPr>
            <a:spLocks noGrp="1"/>
          </p:cNvSpPr>
          <p:nvPr>
            <p:ph type="title"/>
          </p:nvPr>
        </p:nvSpPr>
        <p:spPr>
          <a:xfrm>
            <a:off x="3419872" y="2708920"/>
            <a:ext cx="1983164" cy="857256"/>
          </a:xfrm>
        </p:spPr>
        <p:txBody>
          <a:bodyPr>
            <a:noAutofit/>
          </a:bodyPr>
          <a:lstStyle/>
          <a:p>
            <a:pPr algn="l"/>
            <a:r>
              <a:rPr lang="pt-PT" sz="2800" b="1" dirty="0" err="1" smtClean="0">
                <a:solidFill>
                  <a:srgbClr val="CDDE3F"/>
                </a:solidFill>
              </a:rPr>
              <a:t>Thank</a:t>
            </a:r>
            <a:r>
              <a:rPr lang="pt-PT" sz="2800" b="1" dirty="0" smtClean="0">
                <a:solidFill>
                  <a:srgbClr val="CDDE3F"/>
                </a:solidFill>
              </a:rPr>
              <a:t> </a:t>
            </a:r>
            <a:r>
              <a:rPr lang="pt-PT" sz="2800" b="1" dirty="0" err="1" smtClean="0">
                <a:solidFill>
                  <a:srgbClr val="CDDE3F"/>
                </a:solidFill>
              </a:rPr>
              <a:t>you</a:t>
            </a:r>
            <a:r>
              <a:rPr lang="pt-PT" sz="2800" b="1" dirty="0" smtClean="0">
                <a:solidFill>
                  <a:srgbClr val="CDDE3F"/>
                </a:solidFill>
              </a:rPr>
              <a:t>!</a:t>
            </a:r>
            <a:endParaRPr lang="pt-PT" sz="2800" b="1" dirty="0">
              <a:solidFill>
                <a:srgbClr val="CDDE3F"/>
              </a:solidFill>
            </a:endParaRPr>
          </a:p>
        </p:txBody>
      </p:sp>
      <p:pic>
        <p:nvPicPr>
          <p:cNvPr id="11" name="Imagem 10" descr="Logo.jpg"/>
          <p:cNvPicPr>
            <a:picLocks noChangeAspect="1"/>
          </p:cNvPicPr>
          <p:nvPr/>
        </p:nvPicPr>
        <p:blipFill>
          <a:blip r:embed="rId4" cstate="print"/>
          <a:stretch>
            <a:fillRect/>
          </a:stretch>
        </p:blipFill>
        <p:spPr>
          <a:xfrm>
            <a:off x="7775848" y="1556792"/>
            <a:ext cx="1368152" cy="531709"/>
          </a:xfrm>
          <a:prstGeom prst="rect">
            <a:avLst/>
          </a:prstGeom>
        </p:spPr>
      </p:pic>
    </p:spTree>
    <p:extLst>
      <p:ext uri="{BB962C8B-B14F-4D97-AF65-F5344CB8AC3E}">
        <p14:creationId xmlns:p14="http://schemas.microsoft.com/office/powerpoint/2010/main" xmlns="" val="37200098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p:txBody>
          <a:bodyPr>
            <a:normAutofit lnSpcReduction="10000"/>
          </a:bodyPr>
          <a:lstStyle/>
          <a:p>
            <a:pPr lvl="0"/>
            <a:r>
              <a:rPr lang="en-US" dirty="0" smtClean="0"/>
              <a:t>In Portugal </a:t>
            </a:r>
            <a:r>
              <a:rPr lang="en-US" dirty="0" smtClean="0"/>
              <a:t>the immigrants have </a:t>
            </a:r>
            <a:r>
              <a:rPr lang="en-US" dirty="0" smtClean="0"/>
              <a:t>access to every kind of trainee that is </a:t>
            </a:r>
            <a:r>
              <a:rPr lang="en-US" dirty="0" smtClean="0"/>
              <a:t>offered, but for that they need a stable </a:t>
            </a:r>
            <a:r>
              <a:rPr lang="en-US" dirty="0" smtClean="0"/>
              <a:t>legal situation </a:t>
            </a:r>
            <a:r>
              <a:rPr lang="en-US" dirty="0" smtClean="0"/>
              <a:t>otherwise they can’t access the trainee.</a:t>
            </a:r>
          </a:p>
          <a:p>
            <a:pPr lvl="0"/>
            <a:r>
              <a:rPr lang="en-US" dirty="0" smtClean="0"/>
              <a:t>There are specific programs for immigrants and disadvantaged groups: POISE – </a:t>
            </a:r>
            <a:r>
              <a:rPr lang="en-US" dirty="0" err="1" smtClean="0"/>
              <a:t>Programa</a:t>
            </a:r>
            <a:r>
              <a:rPr lang="en-US" dirty="0" smtClean="0"/>
              <a:t> </a:t>
            </a:r>
            <a:r>
              <a:rPr lang="en-US" dirty="0" err="1" smtClean="0"/>
              <a:t>Operacional</a:t>
            </a:r>
            <a:r>
              <a:rPr lang="en-US" dirty="0" smtClean="0"/>
              <a:t> da </a:t>
            </a:r>
            <a:r>
              <a:rPr lang="en-US" dirty="0" err="1" smtClean="0"/>
              <a:t>Inclusão</a:t>
            </a:r>
            <a:r>
              <a:rPr lang="en-US" dirty="0" smtClean="0"/>
              <a:t> Social e </a:t>
            </a:r>
            <a:r>
              <a:rPr lang="en-US" dirty="0" err="1" smtClean="0"/>
              <a:t>Emprego</a:t>
            </a:r>
            <a:r>
              <a:rPr lang="en-US" dirty="0" smtClean="0"/>
              <a:t> (Operational Program for Social Inclusion and </a:t>
            </a:r>
            <a:r>
              <a:rPr lang="en-US" dirty="0" err="1" smtClean="0"/>
              <a:t>Empoloyment</a:t>
            </a:r>
            <a:r>
              <a:rPr lang="en-US" dirty="0" smtClean="0"/>
              <a:t>)</a:t>
            </a:r>
          </a:p>
          <a:p>
            <a:endParaRPr lang="pt-PT" dirty="0"/>
          </a:p>
        </p:txBody>
      </p:sp>
      <p:grpSp>
        <p:nvGrpSpPr>
          <p:cNvPr id="4" name="Grupo 3"/>
          <p:cNvGrpSpPr/>
          <p:nvPr/>
        </p:nvGrpSpPr>
        <p:grpSpPr>
          <a:xfrm>
            <a:off x="0" y="285728"/>
            <a:ext cx="9144000" cy="6572478"/>
            <a:chOff x="0" y="285728"/>
            <a:chExt cx="9144000" cy="6572478"/>
          </a:xfrm>
        </p:grpSpPr>
        <p:sp>
          <p:nvSpPr>
            <p:cNvPr id="5" name="Rectangle 3"/>
            <p:cNvSpPr>
              <a:spLocks noChangeArrowheads="1"/>
            </p:cNvSpPr>
            <p:nvPr/>
          </p:nvSpPr>
          <p:spPr bwMode="auto">
            <a:xfrm>
              <a:off x="0" y="5971810"/>
              <a:ext cx="9144000" cy="886396"/>
            </a:xfrm>
            <a:prstGeom prst="rect">
              <a:avLst/>
            </a:prstGeom>
            <a:solidFill>
              <a:schemeClr val="tx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dirty="0" smtClean="0">
                <a:ln>
                  <a:noFill/>
                </a:ln>
                <a:solidFill>
                  <a:schemeClr val="tx1"/>
                </a:solidFill>
                <a:effectLst/>
                <a:latin typeface="Arial" pitchFamily="34" charset="0"/>
              </a:endParaRPr>
            </a:p>
          </p:txBody>
        </p:sp>
        <p:sp>
          <p:nvSpPr>
            <p:cNvPr id="6" name="AutoShape 4"/>
            <p:cNvSpPr>
              <a:spLocks noChangeArrowheads="1"/>
            </p:cNvSpPr>
            <p:nvPr/>
          </p:nvSpPr>
          <p:spPr bwMode="auto">
            <a:xfrm>
              <a:off x="667109" y="5715222"/>
              <a:ext cx="7821283" cy="485963"/>
            </a:xfrm>
            <a:prstGeom prst="roundRect">
              <a:avLst>
                <a:gd name="adj" fmla="val 50000"/>
              </a:avLst>
            </a:prstGeom>
            <a:solidFill>
              <a:srgbClr val="CDDE3F"/>
            </a:solidFill>
            <a:ln w="31750">
              <a:solidFill>
                <a:srgbClr val="FFFFFF"/>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pt-PT" sz="1800" b="1" i="0" u="none" strike="noStrike" cap="none" normalizeH="0" baseline="0" dirty="0" smtClean="0">
                <a:ln>
                  <a:noFill/>
                </a:ln>
                <a:solidFill>
                  <a:schemeClr val="bg1"/>
                </a:solidFill>
                <a:effectLst/>
              </a:endParaRPr>
            </a:p>
          </p:txBody>
        </p:sp>
        <p:pic>
          <p:nvPicPr>
            <p:cNvPr id="7" name="Picture 5" descr="Logótipo_COMPETIR_SA"/>
            <p:cNvPicPr>
              <a:picLocks noChangeAspect="1" noChangeArrowheads="1"/>
            </p:cNvPicPr>
            <p:nvPr/>
          </p:nvPicPr>
          <p:blipFill>
            <a:blip r:embed="rId2" cstate="print"/>
            <a:srcRect/>
            <a:stretch>
              <a:fillRect/>
            </a:stretch>
          </p:blipFill>
          <p:spPr bwMode="auto">
            <a:xfrm>
              <a:off x="7858148" y="285728"/>
              <a:ext cx="898886" cy="1187508"/>
            </a:xfrm>
            <a:prstGeom prst="rect">
              <a:avLst/>
            </a:prstGeom>
            <a:noFill/>
            <a:ln w="9525">
              <a:solidFill>
                <a:schemeClr val="bg1"/>
              </a:solidFill>
              <a:miter lim="800000"/>
              <a:headEnd/>
              <a:tailEnd/>
            </a:ln>
          </p:spPr>
        </p:pic>
        <p:pic>
          <p:nvPicPr>
            <p:cNvPr id="8" name="Imagem 7" descr="Logo.jpg"/>
            <p:cNvPicPr>
              <a:picLocks noChangeAspect="1"/>
            </p:cNvPicPr>
            <p:nvPr/>
          </p:nvPicPr>
          <p:blipFill>
            <a:blip r:embed="rId3" cstate="print"/>
            <a:stretch>
              <a:fillRect/>
            </a:stretch>
          </p:blipFill>
          <p:spPr>
            <a:xfrm>
              <a:off x="7775848" y="1556792"/>
              <a:ext cx="1368152" cy="531709"/>
            </a:xfrm>
            <a:prstGeom prst="rect">
              <a:avLst/>
            </a:prstGeom>
          </p:spPr>
        </p:pic>
      </p:grpSp>
      <p:sp>
        <p:nvSpPr>
          <p:cNvPr id="9" name="Título 10"/>
          <p:cNvSpPr>
            <a:spLocks noGrp="1"/>
          </p:cNvSpPr>
          <p:nvPr>
            <p:ph type="title"/>
          </p:nvPr>
        </p:nvSpPr>
        <p:spPr>
          <a:xfrm>
            <a:off x="323528" y="332656"/>
            <a:ext cx="7272808" cy="857256"/>
          </a:xfrm>
        </p:spPr>
        <p:txBody>
          <a:bodyPr>
            <a:noAutofit/>
          </a:bodyPr>
          <a:lstStyle/>
          <a:p>
            <a:pPr lvl="0" algn="l"/>
            <a:r>
              <a:rPr lang="en-US" sz="3200" b="1" dirty="0" smtClean="0">
                <a:solidFill>
                  <a:srgbClr val="CDDE3F"/>
                </a:solidFill>
              </a:rPr>
              <a:t>What kind of training is offer to the </a:t>
            </a:r>
            <a:r>
              <a:rPr lang="en-US" sz="3200" b="1" dirty="0" smtClean="0">
                <a:solidFill>
                  <a:srgbClr val="CDDE3F"/>
                </a:solidFill>
              </a:rPr>
              <a:t>immigrants?</a:t>
            </a:r>
            <a:endParaRPr lang="en-US" sz="3200" b="1" dirty="0">
              <a:solidFill>
                <a:srgbClr val="CDDE3F"/>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3"/>
          <p:cNvGrpSpPr/>
          <p:nvPr/>
        </p:nvGrpSpPr>
        <p:grpSpPr>
          <a:xfrm>
            <a:off x="0" y="285728"/>
            <a:ext cx="9144000" cy="6572478"/>
            <a:chOff x="0" y="285728"/>
            <a:chExt cx="9144000" cy="6572478"/>
          </a:xfrm>
        </p:grpSpPr>
        <p:sp>
          <p:nvSpPr>
            <p:cNvPr id="5" name="Rectangle 3"/>
            <p:cNvSpPr>
              <a:spLocks noChangeArrowheads="1"/>
            </p:cNvSpPr>
            <p:nvPr/>
          </p:nvSpPr>
          <p:spPr bwMode="auto">
            <a:xfrm>
              <a:off x="0" y="5971810"/>
              <a:ext cx="9144000" cy="886396"/>
            </a:xfrm>
            <a:prstGeom prst="rect">
              <a:avLst/>
            </a:prstGeom>
            <a:solidFill>
              <a:schemeClr val="tx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dirty="0" smtClean="0">
                <a:ln>
                  <a:noFill/>
                </a:ln>
                <a:solidFill>
                  <a:schemeClr val="tx1"/>
                </a:solidFill>
                <a:effectLst/>
                <a:latin typeface="Arial" pitchFamily="34" charset="0"/>
              </a:endParaRPr>
            </a:p>
          </p:txBody>
        </p:sp>
        <p:sp>
          <p:nvSpPr>
            <p:cNvPr id="6" name="AutoShape 4"/>
            <p:cNvSpPr>
              <a:spLocks noChangeArrowheads="1"/>
            </p:cNvSpPr>
            <p:nvPr/>
          </p:nvSpPr>
          <p:spPr bwMode="auto">
            <a:xfrm>
              <a:off x="667109" y="5715222"/>
              <a:ext cx="7821283" cy="485963"/>
            </a:xfrm>
            <a:prstGeom prst="roundRect">
              <a:avLst>
                <a:gd name="adj" fmla="val 50000"/>
              </a:avLst>
            </a:prstGeom>
            <a:solidFill>
              <a:srgbClr val="CDDE3F"/>
            </a:solidFill>
            <a:ln w="31750">
              <a:solidFill>
                <a:srgbClr val="FFFFFF"/>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pt-PT" sz="1800" b="1" i="0" u="none" strike="noStrike" cap="none" normalizeH="0" baseline="0" dirty="0" smtClean="0">
                <a:ln>
                  <a:noFill/>
                </a:ln>
                <a:solidFill>
                  <a:schemeClr val="bg1"/>
                </a:solidFill>
                <a:effectLst/>
              </a:endParaRPr>
            </a:p>
          </p:txBody>
        </p:sp>
        <p:pic>
          <p:nvPicPr>
            <p:cNvPr id="7" name="Picture 5" descr="Logótipo_COMPETIR_SA"/>
            <p:cNvPicPr>
              <a:picLocks noChangeAspect="1" noChangeArrowheads="1"/>
            </p:cNvPicPr>
            <p:nvPr/>
          </p:nvPicPr>
          <p:blipFill>
            <a:blip r:embed="rId2" cstate="print"/>
            <a:srcRect/>
            <a:stretch>
              <a:fillRect/>
            </a:stretch>
          </p:blipFill>
          <p:spPr bwMode="auto">
            <a:xfrm>
              <a:off x="7858148" y="285728"/>
              <a:ext cx="898886" cy="1187508"/>
            </a:xfrm>
            <a:prstGeom prst="rect">
              <a:avLst/>
            </a:prstGeom>
            <a:noFill/>
            <a:ln w="9525">
              <a:solidFill>
                <a:schemeClr val="bg1"/>
              </a:solidFill>
              <a:miter lim="800000"/>
              <a:headEnd/>
              <a:tailEnd/>
            </a:ln>
          </p:spPr>
        </p:pic>
        <p:pic>
          <p:nvPicPr>
            <p:cNvPr id="8" name="Imagem 7" descr="Logo.jpg"/>
            <p:cNvPicPr>
              <a:picLocks noChangeAspect="1"/>
            </p:cNvPicPr>
            <p:nvPr/>
          </p:nvPicPr>
          <p:blipFill>
            <a:blip r:embed="rId3" cstate="print"/>
            <a:stretch>
              <a:fillRect/>
            </a:stretch>
          </p:blipFill>
          <p:spPr>
            <a:xfrm>
              <a:off x="7775848" y="1556792"/>
              <a:ext cx="1368152" cy="531709"/>
            </a:xfrm>
            <a:prstGeom prst="rect">
              <a:avLst/>
            </a:prstGeom>
          </p:spPr>
        </p:pic>
      </p:grpSp>
      <p:sp>
        <p:nvSpPr>
          <p:cNvPr id="3" name="Marcador de Posição de Conteúdo 2"/>
          <p:cNvSpPr>
            <a:spLocks noGrp="1"/>
          </p:cNvSpPr>
          <p:nvPr>
            <p:ph idx="1"/>
          </p:nvPr>
        </p:nvSpPr>
        <p:spPr>
          <a:xfrm>
            <a:off x="251520" y="1484784"/>
            <a:ext cx="8229600" cy="4525963"/>
          </a:xfrm>
        </p:spPr>
        <p:txBody>
          <a:bodyPr>
            <a:normAutofit lnSpcReduction="10000"/>
          </a:bodyPr>
          <a:lstStyle/>
          <a:p>
            <a:pPr lvl="0"/>
            <a:r>
              <a:rPr lang="en-US" dirty="0" smtClean="0"/>
              <a:t>Priority of investment 9.1. </a:t>
            </a:r>
            <a:r>
              <a:rPr lang="en-US" dirty="0" smtClean="0"/>
              <a:t>- Active inclusion, to promote equal opportunities and active participation and improving </a:t>
            </a:r>
            <a:r>
              <a:rPr lang="en-US" dirty="0" smtClean="0"/>
              <a:t>employability:</a:t>
            </a:r>
          </a:p>
          <a:p>
            <a:pPr lvl="1"/>
            <a:r>
              <a:rPr lang="en-US" dirty="0" smtClean="0"/>
              <a:t>Objective: Promote the development and recognition of personal, social and professional skills </a:t>
            </a:r>
            <a:r>
              <a:rPr lang="en-US" dirty="0" smtClean="0"/>
              <a:t>potentially of the more </a:t>
            </a:r>
            <a:r>
              <a:rPr lang="en-US" dirty="0" smtClean="0"/>
              <a:t>vulnerable groups, enhancing their employability.</a:t>
            </a:r>
            <a:endParaRPr lang="en-US" dirty="0" smtClean="0"/>
          </a:p>
          <a:p>
            <a:pPr lvl="1"/>
            <a:r>
              <a:rPr lang="en-US" dirty="0" smtClean="0"/>
              <a:t>Action: Portuguese for all</a:t>
            </a:r>
          </a:p>
          <a:p>
            <a:pPr lvl="1"/>
            <a:r>
              <a:rPr lang="en-US" dirty="0" smtClean="0"/>
              <a:t>Target</a:t>
            </a:r>
            <a:r>
              <a:rPr lang="en-US" dirty="0" smtClean="0"/>
              <a:t>: Adult immigrants residing in Portugal, duly covered by the law in </a:t>
            </a:r>
            <a:r>
              <a:rPr lang="en-US" dirty="0" smtClean="0"/>
              <a:t>force.</a:t>
            </a:r>
            <a:r>
              <a:rPr lang="pt-PT" dirty="0" smtClean="0"/>
              <a:t> </a:t>
            </a:r>
            <a:endParaRPr lang="pt-PT" dirty="0"/>
          </a:p>
        </p:txBody>
      </p:sp>
      <p:sp>
        <p:nvSpPr>
          <p:cNvPr id="9" name="Título 10"/>
          <p:cNvSpPr>
            <a:spLocks noGrp="1"/>
          </p:cNvSpPr>
          <p:nvPr>
            <p:ph type="title"/>
          </p:nvPr>
        </p:nvSpPr>
        <p:spPr>
          <a:xfrm>
            <a:off x="323528" y="332656"/>
            <a:ext cx="7272808" cy="857256"/>
          </a:xfrm>
        </p:spPr>
        <p:txBody>
          <a:bodyPr>
            <a:noAutofit/>
          </a:bodyPr>
          <a:lstStyle/>
          <a:p>
            <a:pPr lvl="0" algn="l"/>
            <a:r>
              <a:rPr lang="en-US" sz="3200" b="1" dirty="0" smtClean="0">
                <a:solidFill>
                  <a:srgbClr val="CDDE3F"/>
                </a:solidFill>
              </a:rPr>
              <a:t>Operational Program for Social Inclusion and </a:t>
            </a:r>
            <a:r>
              <a:rPr lang="en-US" sz="3200" b="1" dirty="0" smtClean="0">
                <a:solidFill>
                  <a:srgbClr val="CDDE3F"/>
                </a:solidFill>
              </a:rPr>
              <a:t>Employment</a:t>
            </a:r>
            <a:endParaRPr lang="en-US" sz="3200" b="1" dirty="0">
              <a:solidFill>
                <a:srgbClr val="CDDE3F"/>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3"/>
          <p:cNvGrpSpPr/>
          <p:nvPr/>
        </p:nvGrpSpPr>
        <p:grpSpPr>
          <a:xfrm>
            <a:off x="0" y="285728"/>
            <a:ext cx="9144000" cy="6572478"/>
            <a:chOff x="0" y="285728"/>
            <a:chExt cx="9144000" cy="6572478"/>
          </a:xfrm>
        </p:grpSpPr>
        <p:sp>
          <p:nvSpPr>
            <p:cNvPr id="5" name="Rectangle 3"/>
            <p:cNvSpPr>
              <a:spLocks noChangeArrowheads="1"/>
            </p:cNvSpPr>
            <p:nvPr/>
          </p:nvSpPr>
          <p:spPr bwMode="auto">
            <a:xfrm>
              <a:off x="0" y="5971810"/>
              <a:ext cx="9144000" cy="886396"/>
            </a:xfrm>
            <a:prstGeom prst="rect">
              <a:avLst/>
            </a:prstGeom>
            <a:solidFill>
              <a:schemeClr val="tx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dirty="0" smtClean="0">
                <a:ln>
                  <a:noFill/>
                </a:ln>
                <a:solidFill>
                  <a:schemeClr val="tx1"/>
                </a:solidFill>
                <a:effectLst/>
                <a:latin typeface="Arial" pitchFamily="34" charset="0"/>
              </a:endParaRPr>
            </a:p>
          </p:txBody>
        </p:sp>
        <p:sp>
          <p:nvSpPr>
            <p:cNvPr id="6" name="AutoShape 4"/>
            <p:cNvSpPr>
              <a:spLocks noChangeArrowheads="1"/>
            </p:cNvSpPr>
            <p:nvPr/>
          </p:nvSpPr>
          <p:spPr bwMode="auto">
            <a:xfrm>
              <a:off x="667109" y="5715222"/>
              <a:ext cx="7821283" cy="485963"/>
            </a:xfrm>
            <a:prstGeom prst="roundRect">
              <a:avLst>
                <a:gd name="adj" fmla="val 50000"/>
              </a:avLst>
            </a:prstGeom>
            <a:solidFill>
              <a:srgbClr val="CDDE3F"/>
            </a:solidFill>
            <a:ln w="31750">
              <a:solidFill>
                <a:srgbClr val="FFFFFF"/>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pt-PT" sz="1800" b="1" i="0" u="none" strike="noStrike" cap="none" normalizeH="0" baseline="0" dirty="0" smtClean="0">
                <a:ln>
                  <a:noFill/>
                </a:ln>
                <a:solidFill>
                  <a:schemeClr val="bg1"/>
                </a:solidFill>
                <a:effectLst/>
              </a:endParaRPr>
            </a:p>
          </p:txBody>
        </p:sp>
        <p:pic>
          <p:nvPicPr>
            <p:cNvPr id="7" name="Picture 5" descr="Logótipo_COMPETIR_SA"/>
            <p:cNvPicPr>
              <a:picLocks noChangeAspect="1" noChangeArrowheads="1"/>
            </p:cNvPicPr>
            <p:nvPr/>
          </p:nvPicPr>
          <p:blipFill>
            <a:blip r:embed="rId2" cstate="print"/>
            <a:srcRect/>
            <a:stretch>
              <a:fillRect/>
            </a:stretch>
          </p:blipFill>
          <p:spPr bwMode="auto">
            <a:xfrm>
              <a:off x="7858148" y="285728"/>
              <a:ext cx="898886" cy="1187508"/>
            </a:xfrm>
            <a:prstGeom prst="rect">
              <a:avLst/>
            </a:prstGeom>
            <a:noFill/>
            <a:ln w="9525">
              <a:solidFill>
                <a:schemeClr val="bg1"/>
              </a:solidFill>
              <a:miter lim="800000"/>
              <a:headEnd/>
              <a:tailEnd/>
            </a:ln>
          </p:spPr>
        </p:pic>
        <p:pic>
          <p:nvPicPr>
            <p:cNvPr id="8" name="Imagem 7" descr="Logo.jpg"/>
            <p:cNvPicPr>
              <a:picLocks noChangeAspect="1"/>
            </p:cNvPicPr>
            <p:nvPr/>
          </p:nvPicPr>
          <p:blipFill>
            <a:blip r:embed="rId3" cstate="print"/>
            <a:stretch>
              <a:fillRect/>
            </a:stretch>
          </p:blipFill>
          <p:spPr>
            <a:xfrm>
              <a:off x="7775848" y="1556792"/>
              <a:ext cx="1368152" cy="531709"/>
            </a:xfrm>
            <a:prstGeom prst="rect">
              <a:avLst/>
            </a:prstGeom>
          </p:spPr>
        </p:pic>
      </p:grpSp>
      <p:sp>
        <p:nvSpPr>
          <p:cNvPr id="3" name="Marcador de Posição de Conteúdo 2"/>
          <p:cNvSpPr>
            <a:spLocks noGrp="1"/>
          </p:cNvSpPr>
          <p:nvPr>
            <p:ph idx="1"/>
          </p:nvPr>
        </p:nvSpPr>
        <p:spPr>
          <a:xfrm>
            <a:off x="251520" y="1484784"/>
            <a:ext cx="8229600" cy="4525963"/>
          </a:xfrm>
        </p:spPr>
        <p:txBody>
          <a:bodyPr>
            <a:normAutofit fontScale="92500" lnSpcReduction="20000"/>
          </a:bodyPr>
          <a:lstStyle/>
          <a:p>
            <a:pPr lvl="0"/>
            <a:r>
              <a:rPr lang="en-US" dirty="0" smtClean="0"/>
              <a:t>The trainee for immigrants are mostly free, funded by public institutions and can be promoted by public or private institutions.</a:t>
            </a:r>
          </a:p>
          <a:p>
            <a:r>
              <a:rPr lang="en-US" dirty="0" smtClean="0"/>
              <a:t>If the target of the program where the trainee are included  is immigrants then the group will be just immigrant people, otherwise, they can be included in groups with people not immigrant. </a:t>
            </a:r>
          </a:p>
          <a:p>
            <a:r>
              <a:rPr lang="en-US" dirty="0" smtClean="0"/>
              <a:t>Depending on the duration of the training they can have a </a:t>
            </a:r>
            <a:r>
              <a:rPr lang="en-US" dirty="0" err="1" smtClean="0"/>
              <a:t>theorical</a:t>
            </a:r>
            <a:r>
              <a:rPr lang="en-US" dirty="0" smtClean="0"/>
              <a:t> part very big, where the students are inserted in companies to practice what they learned.</a:t>
            </a:r>
            <a:endParaRPr lang="pt-PT" dirty="0" smtClean="0"/>
          </a:p>
          <a:p>
            <a:pPr lvl="0"/>
            <a:endParaRPr lang="en-US" dirty="0"/>
          </a:p>
        </p:txBody>
      </p:sp>
      <p:sp>
        <p:nvSpPr>
          <p:cNvPr id="9" name="Título 10"/>
          <p:cNvSpPr>
            <a:spLocks noGrp="1"/>
          </p:cNvSpPr>
          <p:nvPr>
            <p:ph type="title"/>
          </p:nvPr>
        </p:nvSpPr>
        <p:spPr>
          <a:xfrm>
            <a:off x="323528" y="332656"/>
            <a:ext cx="7272808" cy="857256"/>
          </a:xfrm>
        </p:spPr>
        <p:txBody>
          <a:bodyPr>
            <a:noAutofit/>
          </a:bodyPr>
          <a:lstStyle/>
          <a:p>
            <a:pPr lvl="0" algn="l"/>
            <a:r>
              <a:rPr lang="en-US" sz="3200" b="1" dirty="0" smtClean="0">
                <a:solidFill>
                  <a:srgbClr val="CDDE3F"/>
                </a:solidFill>
              </a:rPr>
              <a:t>Operational Program for Social Inclusion and Employment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3"/>
          <p:cNvGrpSpPr/>
          <p:nvPr/>
        </p:nvGrpSpPr>
        <p:grpSpPr>
          <a:xfrm>
            <a:off x="0" y="285728"/>
            <a:ext cx="9144000" cy="6572478"/>
            <a:chOff x="0" y="285728"/>
            <a:chExt cx="9144000" cy="6572478"/>
          </a:xfrm>
        </p:grpSpPr>
        <p:sp>
          <p:nvSpPr>
            <p:cNvPr id="5" name="Rectangle 3"/>
            <p:cNvSpPr>
              <a:spLocks noChangeArrowheads="1"/>
            </p:cNvSpPr>
            <p:nvPr/>
          </p:nvSpPr>
          <p:spPr bwMode="auto">
            <a:xfrm>
              <a:off x="0" y="5971810"/>
              <a:ext cx="9144000" cy="886396"/>
            </a:xfrm>
            <a:prstGeom prst="rect">
              <a:avLst/>
            </a:prstGeom>
            <a:solidFill>
              <a:schemeClr val="tx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dirty="0" smtClean="0">
                <a:ln>
                  <a:noFill/>
                </a:ln>
                <a:solidFill>
                  <a:schemeClr val="tx1"/>
                </a:solidFill>
                <a:effectLst/>
                <a:latin typeface="Arial" pitchFamily="34" charset="0"/>
              </a:endParaRPr>
            </a:p>
          </p:txBody>
        </p:sp>
        <p:sp>
          <p:nvSpPr>
            <p:cNvPr id="6" name="AutoShape 4"/>
            <p:cNvSpPr>
              <a:spLocks noChangeArrowheads="1"/>
            </p:cNvSpPr>
            <p:nvPr/>
          </p:nvSpPr>
          <p:spPr bwMode="auto">
            <a:xfrm>
              <a:off x="667109" y="5715222"/>
              <a:ext cx="7821283" cy="485963"/>
            </a:xfrm>
            <a:prstGeom prst="roundRect">
              <a:avLst>
                <a:gd name="adj" fmla="val 50000"/>
              </a:avLst>
            </a:prstGeom>
            <a:solidFill>
              <a:srgbClr val="CDDE3F"/>
            </a:solidFill>
            <a:ln w="31750">
              <a:solidFill>
                <a:srgbClr val="FFFFFF"/>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pt-PT" sz="1800" b="1" i="0" u="none" strike="noStrike" cap="none" normalizeH="0" baseline="0" dirty="0" smtClean="0">
                <a:ln>
                  <a:noFill/>
                </a:ln>
                <a:solidFill>
                  <a:schemeClr val="bg1"/>
                </a:solidFill>
                <a:effectLst/>
              </a:endParaRPr>
            </a:p>
          </p:txBody>
        </p:sp>
        <p:pic>
          <p:nvPicPr>
            <p:cNvPr id="7" name="Picture 5" descr="Logótipo_COMPETIR_SA"/>
            <p:cNvPicPr>
              <a:picLocks noChangeAspect="1" noChangeArrowheads="1"/>
            </p:cNvPicPr>
            <p:nvPr/>
          </p:nvPicPr>
          <p:blipFill>
            <a:blip r:embed="rId2" cstate="print"/>
            <a:srcRect/>
            <a:stretch>
              <a:fillRect/>
            </a:stretch>
          </p:blipFill>
          <p:spPr bwMode="auto">
            <a:xfrm>
              <a:off x="7858148" y="285728"/>
              <a:ext cx="898886" cy="1187508"/>
            </a:xfrm>
            <a:prstGeom prst="rect">
              <a:avLst/>
            </a:prstGeom>
            <a:noFill/>
            <a:ln w="9525">
              <a:solidFill>
                <a:schemeClr val="bg1"/>
              </a:solidFill>
              <a:miter lim="800000"/>
              <a:headEnd/>
              <a:tailEnd/>
            </a:ln>
          </p:spPr>
        </p:pic>
        <p:pic>
          <p:nvPicPr>
            <p:cNvPr id="8" name="Imagem 7" descr="Logo.jpg"/>
            <p:cNvPicPr>
              <a:picLocks noChangeAspect="1"/>
            </p:cNvPicPr>
            <p:nvPr/>
          </p:nvPicPr>
          <p:blipFill>
            <a:blip r:embed="rId3" cstate="print"/>
            <a:stretch>
              <a:fillRect/>
            </a:stretch>
          </p:blipFill>
          <p:spPr>
            <a:xfrm>
              <a:off x="7775848" y="1556792"/>
              <a:ext cx="1368152" cy="531709"/>
            </a:xfrm>
            <a:prstGeom prst="rect">
              <a:avLst/>
            </a:prstGeom>
          </p:spPr>
        </p:pic>
      </p:grpSp>
      <p:sp>
        <p:nvSpPr>
          <p:cNvPr id="3" name="Marcador de Posição de Conteúdo 2"/>
          <p:cNvSpPr>
            <a:spLocks noGrp="1"/>
          </p:cNvSpPr>
          <p:nvPr>
            <p:ph idx="1"/>
          </p:nvPr>
        </p:nvSpPr>
        <p:spPr>
          <a:xfrm>
            <a:off x="251520" y="1484784"/>
            <a:ext cx="8229600" cy="4525963"/>
          </a:xfrm>
        </p:spPr>
        <p:txBody>
          <a:bodyPr>
            <a:normAutofit/>
          </a:bodyPr>
          <a:lstStyle/>
          <a:p>
            <a:pPr lvl="0"/>
            <a:r>
              <a:rPr lang="en-US" dirty="0" smtClean="0"/>
              <a:t>Depending on the immigrants the level of education are very different:</a:t>
            </a:r>
          </a:p>
          <a:p>
            <a:pPr lvl="1"/>
            <a:r>
              <a:rPr lang="en-US" dirty="0" smtClean="0"/>
              <a:t>Immigrants from PALOPs (Portuguese-speaking language) – have a very low level of education;</a:t>
            </a:r>
          </a:p>
          <a:p>
            <a:pPr lvl="1"/>
            <a:r>
              <a:rPr lang="en-US" dirty="0" smtClean="0"/>
              <a:t>Immigrants from east of Europe – mostly people with high qualification.</a:t>
            </a:r>
            <a:endParaRPr lang="en-US" dirty="0"/>
          </a:p>
        </p:txBody>
      </p:sp>
      <p:sp>
        <p:nvSpPr>
          <p:cNvPr id="9" name="Título 10"/>
          <p:cNvSpPr>
            <a:spLocks noGrp="1"/>
          </p:cNvSpPr>
          <p:nvPr>
            <p:ph type="title"/>
          </p:nvPr>
        </p:nvSpPr>
        <p:spPr>
          <a:xfrm>
            <a:off x="323528" y="332656"/>
            <a:ext cx="7272808" cy="857256"/>
          </a:xfrm>
        </p:spPr>
        <p:txBody>
          <a:bodyPr>
            <a:noAutofit/>
          </a:bodyPr>
          <a:lstStyle/>
          <a:p>
            <a:pPr lvl="0" algn="l"/>
            <a:r>
              <a:rPr lang="en-US" sz="3200" b="1" dirty="0" smtClean="0">
                <a:solidFill>
                  <a:srgbClr val="CDDE3F"/>
                </a:solidFill>
              </a:rPr>
              <a:t>What is the level of education inside the immigrants community?</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3"/>
          <p:cNvGrpSpPr/>
          <p:nvPr/>
        </p:nvGrpSpPr>
        <p:grpSpPr>
          <a:xfrm>
            <a:off x="0" y="285728"/>
            <a:ext cx="9144000" cy="6572478"/>
            <a:chOff x="0" y="285728"/>
            <a:chExt cx="9144000" cy="6572478"/>
          </a:xfrm>
        </p:grpSpPr>
        <p:sp>
          <p:nvSpPr>
            <p:cNvPr id="5" name="Rectangle 3"/>
            <p:cNvSpPr>
              <a:spLocks noChangeArrowheads="1"/>
            </p:cNvSpPr>
            <p:nvPr/>
          </p:nvSpPr>
          <p:spPr bwMode="auto">
            <a:xfrm>
              <a:off x="0" y="5971810"/>
              <a:ext cx="9144000" cy="886396"/>
            </a:xfrm>
            <a:prstGeom prst="rect">
              <a:avLst/>
            </a:prstGeom>
            <a:solidFill>
              <a:schemeClr val="tx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dirty="0" smtClean="0">
                <a:ln>
                  <a:noFill/>
                </a:ln>
                <a:solidFill>
                  <a:schemeClr val="tx1"/>
                </a:solidFill>
                <a:effectLst/>
                <a:latin typeface="Arial" pitchFamily="34" charset="0"/>
              </a:endParaRPr>
            </a:p>
          </p:txBody>
        </p:sp>
        <p:sp>
          <p:nvSpPr>
            <p:cNvPr id="6" name="AutoShape 4"/>
            <p:cNvSpPr>
              <a:spLocks noChangeArrowheads="1"/>
            </p:cNvSpPr>
            <p:nvPr/>
          </p:nvSpPr>
          <p:spPr bwMode="auto">
            <a:xfrm>
              <a:off x="667109" y="5715222"/>
              <a:ext cx="7821283" cy="485963"/>
            </a:xfrm>
            <a:prstGeom prst="roundRect">
              <a:avLst>
                <a:gd name="adj" fmla="val 50000"/>
              </a:avLst>
            </a:prstGeom>
            <a:solidFill>
              <a:srgbClr val="CDDE3F"/>
            </a:solidFill>
            <a:ln w="31750">
              <a:solidFill>
                <a:srgbClr val="FFFFFF"/>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pt-PT" sz="1800" b="1" i="0" u="none" strike="noStrike" cap="none" normalizeH="0" baseline="0" dirty="0" smtClean="0">
                <a:ln>
                  <a:noFill/>
                </a:ln>
                <a:solidFill>
                  <a:schemeClr val="bg1"/>
                </a:solidFill>
                <a:effectLst/>
              </a:endParaRPr>
            </a:p>
          </p:txBody>
        </p:sp>
        <p:pic>
          <p:nvPicPr>
            <p:cNvPr id="7" name="Picture 5" descr="Logótipo_COMPETIR_SA"/>
            <p:cNvPicPr>
              <a:picLocks noChangeAspect="1" noChangeArrowheads="1"/>
            </p:cNvPicPr>
            <p:nvPr/>
          </p:nvPicPr>
          <p:blipFill>
            <a:blip r:embed="rId2" cstate="print"/>
            <a:srcRect/>
            <a:stretch>
              <a:fillRect/>
            </a:stretch>
          </p:blipFill>
          <p:spPr bwMode="auto">
            <a:xfrm>
              <a:off x="7858148" y="285728"/>
              <a:ext cx="898886" cy="1187508"/>
            </a:xfrm>
            <a:prstGeom prst="rect">
              <a:avLst/>
            </a:prstGeom>
            <a:noFill/>
            <a:ln w="9525">
              <a:solidFill>
                <a:schemeClr val="bg1"/>
              </a:solidFill>
              <a:miter lim="800000"/>
              <a:headEnd/>
              <a:tailEnd/>
            </a:ln>
          </p:spPr>
        </p:pic>
        <p:pic>
          <p:nvPicPr>
            <p:cNvPr id="8" name="Imagem 7" descr="Logo.jpg"/>
            <p:cNvPicPr>
              <a:picLocks noChangeAspect="1"/>
            </p:cNvPicPr>
            <p:nvPr/>
          </p:nvPicPr>
          <p:blipFill>
            <a:blip r:embed="rId3" cstate="print"/>
            <a:stretch>
              <a:fillRect/>
            </a:stretch>
          </p:blipFill>
          <p:spPr>
            <a:xfrm>
              <a:off x="7775848" y="1556792"/>
              <a:ext cx="1368152" cy="531709"/>
            </a:xfrm>
            <a:prstGeom prst="rect">
              <a:avLst/>
            </a:prstGeom>
          </p:spPr>
        </p:pic>
      </p:grpSp>
      <p:sp>
        <p:nvSpPr>
          <p:cNvPr id="3" name="Marcador de Posição de Conteúdo 2"/>
          <p:cNvSpPr>
            <a:spLocks noGrp="1"/>
          </p:cNvSpPr>
          <p:nvPr>
            <p:ph idx="1"/>
          </p:nvPr>
        </p:nvSpPr>
        <p:spPr>
          <a:xfrm>
            <a:off x="251520" y="1484784"/>
            <a:ext cx="8229600" cy="4525963"/>
          </a:xfrm>
        </p:spPr>
        <p:txBody>
          <a:bodyPr>
            <a:normAutofit/>
          </a:bodyPr>
          <a:lstStyle/>
          <a:p>
            <a:pPr lvl="0"/>
            <a:r>
              <a:rPr lang="en-US" dirty="0" smtClean="0"/>
              <a:t>The professional training replaces the regular education in the cases that gives students a certification/graduation.</a:t>
            </a:r>
          </a:p>
          <a:p>
            <a:pPr lvl="0"/>
            <a:r>
              <a:rPr lang="en-US" dirty="0" smtClean="0"/>
              <a:t>In the professional training the practical component is bigger than the one in the regular education. Students are included in the labor market when they are studding, preparing them for a future job.</a:t>
            </a:r>
          </a:p>
        </p:txBody>
      </p:sp>
      <p:sp>
        <p:nvSpPr>
          <p:cNvPr id="9" name="Título 10"/>
          <p:cNvSpPr>
            <a:spLocks noGrp="1"/>
          </p:cNvSpPr>
          <p:nvPr>
            <p:ph type="title"/>
          </p:nvPr>
        </p:nvSpPr>
        <p:spPr>
          <a:xfrm>
            <a:off x="323528" y="476672"/>
            <a:ext cx="7560840" cy="857256"/>
          </a:xfrm>
        </p:spPr>
        <p:txBody>
          <a:bodyPr>
            <a:noAutofit/>
          </a:bodyPr>
          <a:lstStyle/>
          <a:p>
            <a:pPr lvl="0" algn="l"/>
            <a:r>
              <a:rPr lang="en-US" sz="3200" b="1" dirty="0" smtClean="0">
                <a:solidFill>
                  <a:srgbClr val="CDDE3F"/>
                </a:solidFill>
              </a:rPr>
              <a:t>Does the professional training replace the regular education or it is just an extra thing?</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3"/>
          <p:cNvGrpSpPr/>
          <p:nvPr/>
        </p:nvGrpSpPr>
        <p:grpSpPr>
          <a:xfrm>
            <a:off x="0" y="285728"/>
            <a:ext cx="9144000" cy="6572478"/>
            <a:chOff x="0" y="285728"/>
            <a:chExt cx="9144000" cy="6572478"/>
          </a:xfrm>
        </p:grpSpPr>
        <p:sp>
          <p:nvSpPr>
            <p:cNvPr id="5" name="Rectangle 3"/>
            <p:cNvSpPr>
              <a:spLocks noChangeArrowheads="1"/>
            </p:cNvSpPr>
            <p:nvPr/>
          </p:nvSpPr>
          <p:spPr bwMode="auto">
            <a:xfrm>
              <a:off x="0" y="5971810"/>
              <a:ext cx="9144000" cy="886396"/>
            </a:xfrm>
            <a:prstGeom prst="rect">
              <a:avLst/>
            </a:prstGeom>
            <a:solidFill>
              <a:schemeClr val="tx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dirty="0" smtClean="0">
                <a:ln>
                  <a:noFill/>
                </a:ln>
                <a:solidFill>
                  <a:schemeClr val="tx1"/>
                </a:solidFill>
                <a:effectLst/>
                <a:latin typeface="Arial" pitchFamily="34" charset="0"/>
              </a:endParaRPr>
            </a:p>
          </p:txBody>
        </p:sp>
        <p:sp>
          <p:nvSpPr>
            <p:cNvPr id="6" name="AutoShape 4"/>
            <p:cNvSpPr>
              <a:spLocks noChangeArrowheads="1"/>
            </p:cNvSpPr>
            <p:nvPr/>
          </p:nvSpPr>
          <p:spPr bwMode="auto">
            <a:xfrm>
              <a:off x="667109" y="5715222"/>
              <a:ext cx="7821283" cy="485963"/>
            </a:xfrm>
            <a:prstGeom prst="roundRect">
              <a:avLst>
                <a:gd name="adj" fmla="val 50000"/>
              </a:avLst>
            </a:prstGeom>
            <a:solidFill>
              <a:srgbClr val="CDDE3F"/>
            </a:solidFill>
            <a:ln w="31750">
              <a:solidFill>
                <a:srgbClr val="FFFFFF"/>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pt-PT" sz="1800" b="1" i="0" u="none" strike="noStrike" cap="none" normalizeH="0" baseline="0" dirty="0" smtClean="0">
                <a:ln>
                  <a:noFill/>
                </a:ln>
                <a:solidFill>
                  <a:schemeClr val="bg1"/>
                </a:solidFill>
                <a:effectLst/>
              </a:endParaRPr>
            </a:p>
          </p:txBody>
        </p:sp>
        <p:pic>
          <p:nvPicPr>
            <p:cNvPr id="7" name="Picture 5" descr="Logótipo_COMPETIR_SA"/>
            <p:cNvPicPr>
              <a:picLocks noChangeAspect="1" noChangeArrowheads="1"/>
            </p:cNvPicPr>
            <p:nvPr/>
          </p:nvPicPr>
          <p:blipFill>
            <a:blip r:embed="rId2" cstate="print"/>
            <a:srcRect/>
            <a:stretch>
              <a:fillRect/>
            </a:stretch>
          </p:blipFill>
          <p:spPr bwMode="auto">
            <a:xfrm>
              <a:off x="7858148" y="285728"/>
              <a:ext cx="898886" cy="1187508"/>
            </a:xfrm>
            <a:prstGeom prst="rect">
              <a:avLst/>
            </a:prstGeom>
            <a:noFill/>
            <a:ln w="9525">
              <a:solidFill>
                <a:schemeClr val="bg1"/>
              </a:solidFill>
              <a:miter lim="800000"/>
              <a:headEnd/>
              <a:tailEnd/>
            </a:ln>
          </p:spPr>
        </p:pic>
        <p:pic>
          <p:nvPicPr>
            <p:cNvPr id="8" name="Imagem 7" descr="Logo.jpg"/>
            <p:cNvPicPr>
              <a:picLocks noChangeAspect="1"/>
            </p:cNvPicPr>
            <p:nvPr/>
          </p:nvPicPr>
          <p:blipFill>
            <a:blip r:embed="rId3" cstate="print"/>
            <a:stretch>
              <a:fillRect/>
            </a:stretch>
          </p:blipFill>
          <p:spPr>
            <a:xfrm>
              <a:off x="7775848" y="1556792"/>
              <a:ext cx="1368152" cy="531709"/>
            </a:xfrm>
            <a:prstGeom prst="rect">
              <a:avLst/>
            </a:prstGeom>
          </p:spPr>
        </p:pic>
      </p:grpSp>
      <p:sp>
        <p:nvSpPr>
          <p:cNvPr id="3" name="Marcador de Posição de Conteúdo 2"/>
          <p:cNvSpPr>
            <a:spLocks noGrp="1"/>
          </p:cNvSpPr>
          <p:nvPr>
            <p:ph idx="1"/>
          </p:nvPr>
        </p:nvSpPr>
        <p:spPr>
          <a:xfrm>
            <a:off x="251520" y="1484784"/>
            <a:ext cx="8229600" cy="4525963"/>
          </a:xfrm>
        </p:spPr>
        <p:txBody>
          <a:bodyPr>
            <a:normAutofit/>
          </a:bodyPr>
          <a:lstStyle/>
          <a:p>
            <a:pPr lvl="0"/>
            <a:r>
              <a:rPr lang="en-US" dirty="0" smtClean="0"/>
              <a:t>In Portugal the mandatory education is 12 years.</a:t>
            </a:r>
          </a:p>
          <a:p>
            <a:pPr lvl="0"/>
            <a:r>
              <a:rPr lang="en-US" dirty="0" smtClean="0"/>
              <a:t>There are some programs for students that can’t make the regular education. They are sent to the professional education, a more practical education where the participants have a compensative level of education.</a:t>
            </a:r>
          </a:p>
        </p:txBody>
      </p:sp>
      <p:sp>
        <p:nvSpPr>
          <p:cNvPr id="9" name="Título 10"/>
          <p:cNvSpPr>
            <a:spLocks noGrp="1"/>
          </p:cNvSpPr>
          <p:nvPr>
            <p:ph type="title"/>
          </p:nvPr>
        </p:nvSpPr>
        <p:spPr>
          <a:xfrm>
            <a:off x="323528" y="332656"/>
            <a:ext cx="7272808" cy="857256"/>
          </a:xfrm>
        </p:spPr>
        <p:txBody>
          <a:bodyPr>
            <a:noAutofit/>
          </a:bodyPr>
          <a:lstStyle/>
          <a:p>
            <a:pPr lvl="0" algn="l"/>
            <a:r>
              <a:rPr lang="en-US" sz="3200" b="1" dirty="0" smtClean="0">
                <a:solidFill>
                  <a:srgbClr val="CDDE3F"/>
                </a:solidFill>
              </a:rPr>
              <a:t>Is it possible to "compensate" the level of education using the professional training?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3"/>
          <p:cNvGrpSpPr/>
          <p:nvPr/>
        </p:nvGrpSpPr>
        <p:grpSpPr>
          <a:xfrm>
            <a:off x="0" y="285728"/>
            <a:ext cx="9144000" cy="6572478"/>
            <a:chOff x="0" y="285728"/>
            <a:chExt cx="9144000" cy="6572478"/>
          </a:xfrm>
        </p:grpSpPr>
        <p:sp>
          <p:nvSpPr>
            <p:cNvPr id="5" name="Rectangle 3"/>
            <p:cNvSpPr>
              <a:spLocks noChangeArrowheads="1"/>
            </p:cNvSpPr>
            <p:nvPr/>
          </p:nvSpPr>
          <p:spPr bwMode="auto">
            <a:xfrm>
              <a:off x="0" y="5971810"/>
              <a:ext cx="9144000" cy="886396"/>
            </a:xfrm>
            <a:prstGeom prst="rect">
              <a:avLst/>
            </a:prstGeom>
            <a:solidFill>
              <a:schemeClr val="tx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dirty="0" smtClean="0">
                <a:ln>
                  <a:noFill/>
                </a:ln>
                <a:solidFill>
                  <a:schemeClr val="tx1"/>
                </a:solidFill>
                <a:effectLst/>
                <a:latin typeface="Arial" pitchFamily="34" charset="0"/>
              </a:endParaRPr>
            </a:p>
          </p:txBody>
        </p:sp>
        <p:sp>
          <p:nvSpPr>
            <p:cNvPr id="6" name="AutoShape 4"/>
            <p:cNvSpPr>
              <a:spLocks noChangeArrowheads="1"/>
            </p:cNvSpPr>
            <p:nvPr/>
          </p:nvSpPr>
          <p:spPr bwMode="auto">
            <a:xfrm>
              <a:off x="667109" y="5715222"/>
              <a:ext cx="7821283" cy="485963"/>
            </a:xfrm>
            <a:prstGeom prst="roundRect">
              <a:avLst>
                <a:gd name="adj" fmla="val 50000"/>
              </a:avLst>
            </a:prstGeom>
            <a:solidFill>
              <a:srgbClr val="CDDE3F"/>
            </a:solidFill>
            <a:ln w="31750">
              <a:solidFill>
                <a:srgbClr val="FFFFFF"/>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pt-PT" sz="1800" b="1" i="0" u="none" strike="noStrike" cap="none" normalizeH="0" baseline="0" dirty="0" smtClean="0">
                <a:ln>
                  <a:noFill/>
                </a:ln>
                <a:solidFill>
                  <a:schemeClr val="bg1"/>
                </a:solidFill>
                <a:effectLst/>
              </a:endParaRPr>
            </a:p>
          </p:txBody>
        </p:sp>
        <p:pic>
          <p:nvPicPr>
            <p:cNvPr id="7" name="Picture 5" descr="Logótipo_COMPETIR_SA"/>
            <p:cNvPicPr>
              <a:picLocks noChangeAspect="1" noChangeArrowheads="1"/>
            </p:cNvPicPr>
            <p:nvPr/>
          </p:nvPicPr>
          <p:blipFill>
            <a:blip r:embed="rId2" cstate="print"/>
            <a:srcRect/>
            <a:stretch>
              <a:fillRect/>
            </a:stretch>
          </p:blipFill>
          <p:spPr bwMode="auto">
            <a:xfrm>
              <a:off x="7858148" y="285728"/>
              <a:ext cx="898886" cy="1187508"/>
            </a:xfrm>
            <a:prstGeom prst="rect">
              <a:avLst/>
            </a:prstGeom>
            <a:noFill/>
            <a:ln w="9525">
              <a:solidFill>
                <a:schemeClr val="bg1"/>
              </a:solidFill>
              <a:miter lim="800000"/>
              <a:headEnd/>
              <a:tailEnd/>
            </a:ln>
          </p:spPr>
        </p:pic>
        <p:pic>
          <p:nvPicPr>
            <p:cNvPr id="8" name="Imagem 7" descr="Logo.jpg"/>
            <p:cNvPicPr>
              <a:picLocks noChangeAspect="1"/>
            </p:cNvPicPr>
            <p:nvPr/>
          </p:nvPicPr>
          <p:blipFill>
            <a:blip r:embed="rId3" cstate="print"/>
            <a:stretch>
              <a:fillRect/>
            </a:stretch>
          </p:blipFill>
          <p:spPr>
            <a:xfrm>
              <a:off x="7775848" y="1556792"/>
              <a:ext cx="1368152" cy="531709"/>
            </a:xfrm>
            <a:prstGeom prst="rect">
              <a:avLst/>
            </a:prstGeom>
          </p:spPr>
        </p:pic>
      </p:grpSp>
      <p:sp>
        <p:nvSpPr>
          <p:cNvPr id="3" name="Marcador de Posição de Conteúdo 2"/>
          <p:cNvSpPr>
            <a:spLocks noGrp="1"/>
          </p:cNvSpPr>
          <p:nvPr>
            <p:ph idx="1"/>
          </p:nvPr>
        </p:nvSpPr>
        <p:spPr>
          <a:xfrm>
            <a:off x="251520" y="1484784"/>
            <a:ext cx="8229600" cy="4525963"/>
          </a:xfrm>
        </p:spPr>
        <p:txBody>
          <a:bodyPr>
            <a:normAutofit/>
          </a:bodyPr>
          <a:lstStyle/>
          <a:p>
            <a:pPr lvl="0"/>
            <a:r>
              <a:rPr lang="en-US" dirty="0" smtClean="0"/>
              <a:t>In the professional training, if we talk about long term training (until 2/3 years), during the training the participants are included in some internships.</a:t>
            </a:r>
          </a:p>
          <a:p>
            <a:pPr lvl="0"/>
            <a:r>
              <a:rPr lang="en-US" dirty="0" smtClean="0"/>
              <a:t>After the end of the training they just have the support of the public institution (IEFP – Institute of the employment and professional training).</a:t>
            </a:r>
          </a:p>
        </p:txBody>
      </p:sp>
      <p:sp>
        <p:nvSpPr>
          <p:cNvPr id="9" name="Título 10"/>
          <p:cNvSpPr>
            <a:spLocks noGrp="1"/>
          </p:cNvSpPr>
          <p:nvPr>
            <p:ph type="title"/>
          </p:nvPr>
        </p:nvSpPr>
        <p:spPr>
          <a:xfrm>
            <a:off x="323528" y="332656"/>
            <a:ext cx="7488832" cy="857256"/>
          </a:xfrm>
        </p:spPr>
        <p:txBody>
          <a:bodyPr>
            <a:noAutofit/>
          </a:bodyPr>
          <a:lstStyle/>
          <a:p>
            <a:pPr lvl="0" algn="l"/>
            <a:r>
              <a:rPr lang="en-US" sz="3200" b="1" dirty="0" smtClean="0">
                <a:solidFill>
                  <a:srgbClr val="CDDE3F"/>
                </a:solidFill>
              </a:rPr>
              <a:t>After the end of the training, do participants receive some kind of </a:t>
            </a:r>
            <a:r>
              <a:rPr lang="en-US" sz="3200" b="1" dirty="0" smtClean="0">
                <a:solidFill>
                  <a:srgbClr val="CDDE3F"/>
                </a:solidFill>
              </a:rPr>
              <a:t>support?</a:t>
            </a:r>
            <a:endParaRPr lang="en-US" sz="3200" b="1" dirty="0" smtClean="0">
              <a:solidFill>
                <a:srgbClr val="CDDE3F"/>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3"/>
          <p:cNvGrpSpPr/>
          <p:nvPr/>
        </p:nvGrpSpPr>
        <p:grpSpPr>
          <a:xfrm>
            <a:off x="0" y="285728"/>
            <a:ext cx="9144000" cy="6572478"/>
            <a:chOff x="0" y="285728"/>
            <a:chExt cx="9144000" cy="6572478"/>
          </a:xfrm>
        </p:grpSpPr>
        <p:sp>
          <p:nvSpPr>
            <p:cNvPr id="5" name="Rectangle 3"/>
            <p:cNvSpPr>
              <a:spLocks noChangeArrowheads="1"/>
            </p:cNvSpPr>
            <p:nvPr/>
          </p:nvSpPr>
          <p:spPr bwMode="auto">
            <a:xfrm>
              <a:off x="0" y="5971810"/>
              <a:ext cx="9144000" cy="886396"/>
            </a:xfrm>
            <a:prstGeom prst="rect">
              <a:avLst/>
            </a:prstGeom>
            <a:solidFill>
              <a:schemeClr val="tx1"/>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pt-PT" sz="1100" b="0" i="0" u="none" strike="noStrike" cap="none" normalizeH="0" baseline="0" dirty="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dirty="0" smtClean="0">
                <a:ln>
                  <a:noFill/>
                </a:ln>
                <a:solidFill>
                  <a:schemeClr val="tx1"/>
                </a:solidFill>
                <a:effectLst/>
                <a:latin typeface="Arial" pitchFamily="34" charset="0"/>
              </a:endParaRPr>
            </a:p>
          </p:txBody>
        </p:sp>
        <p:sp>
          <p:nvSpPr>
            <p:cNvPr id="6" name="AutoShape 4"/>
            <p:cNvSpPr>
              <a:spLocks noChangeArrowheads="1"/>
            </p:cNvSpPr>
            <p:nvPr/>
          </p:nvSpPr>
          <p:spPr bwMode="auto">
            <a:xfrm>
              <a:off x="667109" y="5715222"/>
              <a:ext cx="7821283" cy="485963"/>
            </a:xfrm>
            <a:prstGeom prst="roundRect">
              <a:avLst>
                <a:gd name="adj" fmla="val 50000"/>
              </a:avLst>
            </a:prstGeom>
            <a:solidFill>
              <a:srgbClr val="CDDE3F"/>
            </a:solidFill>
            <a:ln w="31750">
              <a:solidFill>
                <a:srgbClr val="FFFFFF"/>
              </a:solidFill>
              <a:round/>
              <a:headEnd/>
              <a:tailEnd/>
            </a:ln>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pt-PT" sz="1800" b="1" i="0" u="none" strike="noStrike" cap="none" normalizeH="0" baseline="0" dirty="0" smtClean="0">
                <a:ln>
                  <a:noFill/>
                </a:ln>
                <a:solidFill>
                  <a:schemeClr val="bg1"/>
                </a:solidFill>
                <a:effectLst/>
              </a:endParaRPr>
            </a:p>
          </p:txBody>
        </p:sp>
        <p:pic>
          <p:nvPicPr>
            <p:cNvPr id="7" name="Picture 5" descr="Logótipo_COMPETIR_SA"/>
            <p:cNvPicPr>
              <a:picLocks noChangeAspect="1" noChangeArrowheads="1"/>
            </p:cNvPicPr>
            <p:nvPr/>
          </p:nvPicPr>
          <p:blipFill>
            <a:blip r:embed="rId2" cstate="print"/>
            <a:srcRect/>
            <a:stretch>
              <a:fillRect/>
            </a:stretch>
          </p:blipFill>
          <p:spPr bwMode="auto">
            <a:xfrm>
              <a:off x="7858148" y="285728"/>
              <a:ext cx="898886" cy="1187508"/>
            </a:xfrm>
            <a:prstGeom prst="rect">
              <a:avLst/>
            </a:prstGeom>
            <a:noFill/>
            <a:ln w="9525">
              <a:solidFill>
                <a:schemeClr val="bg1"/>
              </a:solidFill>
              <a:miter lim="800000"/>
              <a:headEnd/>
              <a:tailEnd/>
            </a:ln>
          </p:spPr>
        </p:pic>
        <p:pic>
          <p:nvPicPr>
            <p:cNvPr id="8" name="Imagem 7" descr="Logo.jpg"/>
            <p:cNvPicPr>
              <a:picLocks noChangeAspect="1"/>
            </p:cNvPicPr>
            <p:nvPr/>
          </p:nvPicPr>
          <p:blipFill>
            <a:blip r:embed="rId3" cstate="print"/>
            <a:stretch>
              <a:fillRect/>
            </a:stretch>
          </p:blipFill>
          <p:spPr>
            <a:xfrm>
              <a:off x="7775848" y="1556792"/>
              <a:ext cx="1368152" cy="531709"/>
            </a:xfrm>
            <a:prstGeom prst="rect">
              <a:avLst/>
            </a:prstGeom>
          </p:spPr>
        </p:pic>
      </p:grpSp>
      <p:sp>
        <p:nvSpPr>
          <p:cNvPr id="3" name="Marcador de Posição de Conteúdo 2"/>
          <p:cNvSpPr>
            <a:spLocks noGrp="1"/>
          </p:cNvSpPr>
          <p:nvPr>
            <p:ph idx="1"/>
          </p:nvPr>
        </p:nvSpPr>
        <p:spPr>
          <a:xfrm>
            <a:off x="251520" y="1484784"/>
            <a:ext cx="8229600" cy="4525963"/>
          </a:xfrm>
        </p:spPr>
        <p:txBody>
          <a:bodyPr>
            <a:normAutofit/>
          </a:bodyPr>
          <a:lstStyle/>
          <a:p>
            <a:pPr lvl="0"/>
            <a:r>
              <a:rPr lang="en-US" dirty="0" smtClean="0"/>
              <a:t>Mostly the immigrants come to Portugal to work, not to study, so they don’t see training as a benefit but an obligation. </a:t>
            </a:r>
          </a:p>
          <a:p>
            <a:pPr lvl="0"/>
            <a:r>
              <a:rPr lang="en-US" dirty="0" smtClean="0"/>
              <a:t>In some cases they just want to participate in some courses to achieve a legal situation in Portugal (</a:t>
            </a:r>
            <a:r>
              <a:rPr lang="en-US" dirty="0" err="1" smtClean="0"/>
              <a:t>eg</a:t>
            </a:r>
            <a:r>
              <a:rPr lang="en-US" dirty="0" smtClean="0"/>
              <a:t>. Portuguese for all).</a:t>
            </a:r>
          </a:p>
        </p:txBody>
      </p:sp>
      <p:sp>
        <p:nvSpPr>
          <p:cNvPr id="9" name="Título 10"/>
          <p:cNvSpPr>
            <a:spLocks noGrp="1"/>
          </p:cNvSpPr>
          <p:nvPr>
            <p:ph type="title"/>
          </p:nvPr>
        </p:nvSpPr>
        <p:spPr>
          <a:xfrm>
            <a:off x="323528" y="332656"/>
            <a:ext cx="7272808" cy="857256"/>
          </a:xfrm>
        </p:spPr>
        <p:txBody>
          <a:bodyPr>
            <a:noAutofit/>
          </a:bodyPr>
          <a:lstStyle/>
          <a:p>
            <a:pPr lvl="0" algn="l"/>
            <a:r>
              <a:rPr lang="en-US" sz="3200" b="1" dirty="0" smtClean="0">
                <a:solidFill>
                  <a:srgbClr val="CDDE3F"/>
                </a:solidFill>
              </a:rPr>
              <a:t>What is the approach of immigrants to the training offered to them? </a:t>
            </a:r>
          </a:p>
        </p:txBody>
      </p:sp>
    </p:spTree>
  </p:cSld>
  <p:clrMapOvr>
    <a:masterClrMapping/>
  </p:clrMapOvr>
</p:sld>
</file>

<file path=ppt/theme/theme1.xml><?xml version="1.0" encoding="utf-8"?>
<a:theme xmlns:a="http://schemas.openxmlformats.org/drawingml/2006/main" name="Modelo COMPETI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Modelo COMPETIR</Template>
  <TotalTime>1504</TotalTime>
  <Words>580</Words>
  <Application>Microsoft Office PowerPoint</Application>
  <PresentationFormat>Apresentação no Ecrã (4:3)</PresentationFormat>
  <Paragraphs>48</Paragraphs>
  <Slides>10</Slides>
  <Notes>2</Notes>
  <HiddenSlides>0</HiddenSlides>
  <MMClips>0</MMClips>
  <ScaleCrop>false</ScaleCrop>
  <HeadingPairs>
    <vt:vector size="4" baseType="variant">
      <vt:variant>
        <vt:lpstr>Tema</vt:lpstr>
      </vt:variant>
      <vt:variant>
        <vt:i4>1</vt:i4>
      </vt:variant>
      <vt:variant>
        <vt:lpstr>Títulos dos diapositivos</vt:lpstr>
      </vt:variant>
      <vt:variant>
        <vt:i4>10</vt:i4>
      </vt:variant>
    </vt:vector>
  </HeadingPairs>
  <TitlesOfParts>
    <vt:vector size="11" baseType="lpstr">
      <vt:lpstr>Modelo COMPETIR</vt:lpstr>
      <vt:lpstr>Diapositivo 1</vt:lpstr>
      <vt:lpstr>What kind of training is offer to the immigrants?</vt:lpstr>
      <vt:lpstr>Operational Program for Social Inclusion and Employment</vt:lpstr>
      <vt:lpstr>Operational Program for Social Inclusion and Employment</vt:lpstr>
      <vt:lpstr>What is the level of education inside the immigrants community?</vt:lpstr>
      <vt:lpstr>Does the professional training replace the regular education or it is just an extra thing?</vt:lpstr>
      <vt:lpstr>Is it possible to "compensate" the level of education using the professional training? </vt:lpstr>
      <vt:lpstr>After the end of the training, do participants receive some kind of support?</vt:lpstr>
      <vt:lpstr>What is the approach of immigrants to the training offered to them? </vt:lpstr>
      <vt:lpstr>Thank you!</vt:lpstr>
    </vt:vector>
  </TitlesOfParts>
  <Company>Competir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Diapositivo 1</dc:title>
  <dc:creator>hvicente</dc:creator>
  <cp:lastModifiedBy>Utilizador</cp:lastModifiedBy>
  <cp:revision>159</cp:revision>
  <dcterms:created xsi:type="dcterms:W3CDTF">2009-04-22T12:41:32Z</dcterms:created>
  <dcterms:modified xsi:type="dcterms:W3CDTF">2014-11-05T18:33:30Z</dcterms:modified>
</cp:coreProperties>
</file>