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61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485B8-3F36-4A0C-A758-C39EC8F7C449}" type="datetimeFigureOut">
              <a:rPr lang="lv-LV" smtClean="0"/>
              <a:t>2014.11.02.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B6B47-3373-43D5-8B22-A0C9ADE340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735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B6B47-3373-43D5-8B22-A0C9ADE3400B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257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EC49-3011-4D1C-8659-839E24D4B894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8501-146F-4815-91BA-D8BD0111482B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2AD-E246-4275-8247-8239DD4B58B3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9BF7-5723-4A21-95F9-C4B7E63BCDA9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B95F-66D3-42FA-BBBE-3A24F32AB13D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2D70C-9276-4D39-BD42-B33B80677B3F}" type="datetime1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D65E-4DB2-4BC3-BFC0-8BCC57192E4E}" type="datetime1">
              <a:rPr lang="en-US" smtClean="0"/>
              <a:t>11/2/2014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868A-667B-4B1F-B2C0-6D5D20F9D91C}" type="datetime1">
              <a:rPr lang="en-US" smtClean="0"/>
              <a:t>11/2/2014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A3ED-7968-425F-A202-FF588F425A93}" type="datetime1">
              <a:rPr lang="en-US" smtClean="0"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5101-6E90-460A-9494-E8D443A4EF8D}" type="datetime1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BFBA-2DBE-403B-993C-15164AD0C201}" type="datetime1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2AB4-BC2F-4B3E-A0A0-0EB5B7C54F02}" type="datetime1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edefop.europa.eu/EN/Files/5159_en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524000"/>
          </a:xfrm>
        </p:spPr>
        <p:txBody>
          <a:bodyPr>
            <a:noAutofit/>
          </a:bodyPr>
          <a:lstStyle/>
          <a:p>
            <a:r>
              <a:rPr lang="lv-LV" sz="2400" b="1" dirty="0">
                <a:latin typeface="Cambria" panose="02040503050406030204" pitchFamily="18" charset="0"/>
              </a:rPr>
              <a:t>4</a:t>
            </a:r>
            <a:r>
              <a:rPr lang="en-GB" sz="2400" b="1" baseline="30000" dirty="0" err="1" smtClean="0">
                <a:latin typeface="Cambria" panose="02040503050406030204" pitchFamily="18" charset="0"/>
              </a:rPr>
              <a:t>rd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Meeting in </a:t>
            </a:r>
            <a:r>
              <a:rPr lang="lv-LV" sz="2400" b="1" dirty="0" err="1" smtClean="0">
                <a:latin typeface="Cambria" panose="02040503050406030204" pitchFamily="18" charset="0"/>
              </a:rPr>
              <a:t>Lisbon</a:t>
            </a:r>
            <a:r>
              <a:rPr lang="lv-LV" sz="2400" b="1" dirty="0" smtClean="0">
                <a:latin typeface="Cambria" panose="02040503050406030204" pitchFamily="18" charset="0"/>
              </a:rPr>
              <a:t> / </a:t>
            </a:r>
            <a:r>
              <a:rPr lang="lv-LV" sz="2400" b="1" dirty="0" err="1" smtClean="0">
                <a:latin typeface="Cambria" panose="02040503050406030204" pitchFamily="18" charset="0"/>
              </a:rPr>
              <a:t>Portugal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 smtClean="0">
                <a:latin typeface="Cambria" panose="02040503050406030204" pitchFamily="18" charset="0"/>
              </a:rPr>
              <a:t>(</a:t>
            </a:r>
            <a:r>
              <a:rPr lang="lv-LV" sz="2400" b="1" dirty="0" smtClean="0">
                <a:latin typeface="Cambria" panose="02040503050406030204" pitchFamily="18" charset="0"/>
              </a:rPr>
              <a:t>03</a:t>
            </a:r>
            <a:r>
              <a:rPr lang="en-GB" sz="2400" b="1" dirty="0" smtClean="0">
                <a:latin typeface="Cambria" panose="02040503050406030204" pitchFamily="18" charset="0"/>
              </a:rPr>
              <a:t>/</a:t>
            </a:r>
            <a:r>
              <a:rPr lang="lv-LV" sz="2400" b="1" dirty="0" smtClean="0">
                <a:latin typeface="Cambria" panose="02040503050406030204" pitchFamily="18" charset="0"/>
              </a:rPr>
              <a:t>11</a:t>
            </a:r>
            <a:r>
              <a:rPr lang="en-GB" sz="2400" b="1" dirty="0" smtClean="0">
                <a:latin typeface="Cambria" panose="02040503050406030204" pitchFamily="18" charset="0"/>
              </a:rPr>
              <a:t>/2014 </a:t>
            </a:r>
            <a:r>
              <a:rPr lang="en-GB" sz="2400" b="1" dirty="0">
                <a:latin typeface="Cambria" panose="02040503050406030204" pitchFamily="18" charset="0"/>
              </a:rPr>
              <a:t>– </a:t>
            </a:r>
            <a:r>
              <a:rPr lang="lv-LV" sz="2400" b="1" dirty="0" smtClean="0">
                <a:latin typeface="Cambria" panose="02040503050406030204" pitchFamily="18" charset="0"/>
              </a:rPr>
              <a:t>07</a:t>
            </a:r>
            <a:r>
              <a:rPr lang="en-GB" sz="2400" b="1" dirty="0" smtClean="0">
                <a:latin typeface="Cambria" panose="02040503050406030204" pitchFamily="18" charset="0"/>
              </a:rPr>
              <a:t>/</a:t>
            </a:r>
            <a:r>
              <a:rPr lang="lv-LV" sz="2400" b="1" dirty="0" smtClean="0">
                <a:latin typeface="Cambria" panose="02040503050406030204" pitchFamily="18" charset="0"/>
              </a:rPr>
              <a:t>11</a:t>
            </a:r>
            <a:r>
              <a:rPr lang="en-GB" sz="2400" b="1" dirty="0" smtClean="0">
                <a:latin typeface="Cambria" panose="02040503050406030204" pitchFamily="18" charset="0"/>
              </a:rPr>
              <a:t>/2014</a:t>
            </a:r>
            <a:r>
              <a:rPr lang="en-GB" sz="2400" b="1" dirty="0">
                <a:latin typeface="Cambria" panose="02040503050406030204" pitchFamily="18" charset="0"/>
              </a:rPr>
              <a:t>)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 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Leonardo da Vinci Partnership Project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Education Schemes as an Integration Tool – A European Comparison (ESIT)</a:t>
            </a:r>
            <a:endParaRPr lang="lv-LV" sz="24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>
            <a:normAutofit/>
          </a:bodyPr>
          <a:lstStyle/>
          <a:p>
            <a:r>
              <a:rPr lang="lv-LV" sz="2400" b="1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Professional 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education in </a:t>
            </a:r>
            <a:r>
              <a:rPr lang="lv-LV" sz="2400" b="1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UK </a:t>
            </a:r>
            <a:r>
              <a:rPr lang="lv-LV" sz="2400" b="1" dirty="0" err="1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for</a:t>
            </a:r>
            <a:r>
              <a:rPr lang="lv-LV" sz="2400" b="1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 migrants</a:t>
            </a:r>
            <a:endParaRPr lang="lv-LV" sz="2400" dirty="0">
              <a:solidFill>
                <a:schemeClr val="accent3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lv-LV" sz="2400" b="1" dirty="0" smtClean="0">
                <a:latin typeface="Cambria" panose="02040503050406030204" pitchFamily="18" charset="0"/>
              </a:rPr>
              <a:t>Professional </a:t>
            </a:r>
            <a:r>
              <a:rPr lang="en-GB" sz="2400" b="1" dirty="0" smtClean="0">
                <a:latin typeface="Cambria" panose="02040503050406030204" pitchFamily="18" charset="0"/>
              </a:rPr>
              <a:t>training opportunities for </a:t>
            </a:r>
            <a:r>
              <a:rPr lang="lv-LV" sz="2400" b="1" dirty="0" smtClean="0">
                <a:latin typeface="Cambria" panose="02040503050406030204" pitchFamily="18" charset="0"/>
              </a:rPr>
              <a:t>migrants:</a:t>
            </a: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Public – ESOL courses;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Private – all with their own financial means;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Free – none, the role of charities;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Co-financed/commercial – seldom, funds from charities or councils;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Theoretical / practical – seldom, only in case of apprenticeship.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48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Education level – migrant communities:</a:t>
            </a: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1rst generation and UK born ethnic minorities vs white natives – higher education level;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Different picture in employability rates;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Differences </a:t>
            </a:r>
            <a:r>
              <a:rPr lang="en-GB" sz="2400" dirty="0" err="1" smtClean="0">
                <a:latin typeface="Cambria" panose="02040503050406030204" pitchFamily="18" charset="0"/>
              </a:rPr>
              <a:t>amo</a:t>
            </a:r>
            <a:r>
              <a:rPr lang="lv-LV" sz="2400" dirty="0" smtClean="0">
                <a:latin typeface="Cambria" panose="02040503050406030204" pitchFamily="18" charset="0"/>
              </a:rPr>
              <a:t>n</a:t>
            </a:r>
            <a:r>
              <a:rPr lang="en-GB" sz="2400" dirty="0" smtClean="0">
                <a:latin typeface="Cambria" panose="02040503050406030204" pitchFamily="18" charset="0"/>
              </a:rPr>
              <a:t>g diverse ethnic groups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  <a:endParaRPr lang="en-GB" sz="2400" dirty="0" smtClean="0">
              <a:latin typeface="Cambria" panose="020405030504060302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8628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Professional training vs ordinary education: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PT does not replace formal education, is for those after 16;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Apprenticeships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  <a:endParaRPr lang="en-GB" sz="2400" dirty="0" smtClean="0">
              <a:latin typeface="Cambria" panose="02040503050406030204" pitchFamily="18" charset="0"/>
            </a:endParaRPr>
          </a:p>
          <a:p>
            <a:endParaRPr lang="lv-LV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lv-LV" sz="2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Control of education: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Not a single institution for all, but separate for each professional sector.</a:t>
            </a:r>
            <a:r>
              <a:rPr lang="lv-LV" sz="2400" dirty="0">
                <a:latin typeface="Cambria" panose="02040503050406030204" pitchFamily="18" charset="0"/>
              </a:rPr>
              <a:t>	</a:t>
            </a:r>
            <a:endParaRPr lang="lv-LV" sz="2400" dirty="0" smtClean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2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Support to migrants after the end of professional training: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Additional training possibilities;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However, the training is related to specific job, therefore additional support is not mandatory.</a:t>
            </a:r>
          </a:p>
          <a:p>
            <a:pPr marL="0" indent="0">
              <a:buNone/>
            </a:pPr>
            <a:endParaRPr lang="lv-LV" sz="24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Participation and attitude of migrants toward professional education courses: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English courses;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1rst, 2nd and 3rd generation migrants and their families.</a:t>
            </a:r>
            <a:endParaRPr lang="en-GB" sz="2400" dirty="0" smtClean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00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sz="22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Additional information:</a:t>
            </a:r>
          </a:p>
          <a:p>
            <a:pPr lvl="1"/>
            <a:r>
              <a:rPr lang="lv-LV" sz="2200" u="sng" dirty="0" smtClean="0">
                <a:latin typeface="Cambria" panose="02040503050406030204" pitchFamily="18" charset="0"/>
                <a:hlinkClick r:id="rId2"/>
              </a:rPr>
              <a:t>http</a:t>
            </a:r>
            <a:r>
              <a:rPr lang="lv-LV" sz="2200" u="sng" dirty="0">
                <a:latin typeface="Cambria" panose="02040503050406030204" pitchFamily="18" charset="0"/>
                <a:hlinkClick r:id="rId2"/>
              </a:rPr>
              <a:t>://www.cedefop.europa.eu/EN/Files/5159_en.pdf</a:t>
            </a:r>
            <a:r>
              <a:rPr lang="lv-LV" sz="2200" dirty="0">
                <a:latin typeface="Cambria" panose="02040503050406030204" pitchFamily="18" charset="0"/>
              </a:rPr>
              <a:t> </a:t>
            </a:r>
            <a:endParaRPr lang="lv-LV" sz="2200" dirty="0">
              <a:latin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64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Thank you for your attention!</a:t>
            </a:r>
            <a:endParaRPr lang="en-GB" sz="2400" b="1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211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4rd Meeting in Lisbon / Portugal (03/11/2014 – 07/11/2014)   Leonardo da Vinci Partnership Project Education Schemes as an Integration Tool – A European Comparison (ESIT)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Meeting in Portsmouth/United Kingdom (15/09/2014 – 19/09/2014)   Leonardo da Vinci Partnership Project Education Schemes as an Integration Tool – A European Comparison (ESIT)</dc:title>
  <dc:creator>Liva Snike</dc:creator>
  <cp:lastModifiedBy>Liva</cp:lastModifiedBy>
  <cp:revision>14</cp:revision>
  <dcterms:created xsi:type="dcterms:W3CDTF">2006-08-16T00:00:00Z</dcterms:created>
  <dcterms:modified xsi:type="dcterms:W3CDTF">2014-11-02T17:21:40Z</dcterms:modified>
</cp:coreProperties>
</file>